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8"/>
  </p:notesMasterIdLst>
  <p:handoutMasterIdLst>
    <p:handoutMasterId r:id="rId19"/>
  </p:handoutMasterIdLst>
  <p:sldIdLst>
    <p:sldId id="388" r:id="rId2"/>
    <p:sldId id="396" r:id="rId3"/>
    <p:sldId id="407" r:id="rId4"/>
    <p:sldId id="338" r:id="rId5"/>
    <p:sldId id="348" r:id="rId6"/>
    <p:sldId id="399" r:id="rId7"/>
    <p:sldId id="401" r:id="rId8"/>
    <p:sldId id="393" r:id="rId9"/>
    <p:sldId id="405" r:id="rId10"/>
    <p:sldId id="400" r:id="rId11"/>
    <p:sldId id="402" r:id="rId12"/>
    <p:sldId id="403" r:id="rId13"/>
    <p:sldId id="404" r:id="rId14"/>
    <p:sldId id="406" r:id="rId15"/>
    <p:sldId id="258" r:id="rId16"/>
    <p:sldId id="376" r:id="rId1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349" autoAdjust="0"/>
  </p:normalViewPr>
  <p:slideViewPr>
    <p:cSldViewPr snapToObjects="1"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C24F5-7B35-419C-9C46-3F2AE664351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A3F8B936-0C21-4B9E-91F0-773756C2388B}">
      <dgm:prSet/>
      <dgm:spPr/>
      <dgm:t>
        <a:bodyPr/>
        <a:lstStyle/>
        <a:p>
          <a:pPr rtl="0"/>
          <a:r>
            <a:rPr lang="en-US" b="1" dirty="0" smtClean="0"/>
            <a:t>GINOP-1.2.3-8.3.4-16</a:t>
          </a:r>
          <a:r>
            <a:rPr lang="hu-HU" dirty="0" smtClean="0"/>
            <a:t> –  Mikro-, kis és középvállalkozások kapacitásbővítő beruházásainak támogatása kombinált hiteltermék keretében</a:t>
          </a:r>
          <a:endParaRPr lang="hu-HU" dirty="0"/>
        </a:p>
      </dgm:t>
    </dgm:pt>
    <dgm:pt modelId="{BC44A027-8758-418B-8EE8-66E2E08ED745}" type="parTrans" cxnId="{18B78707-8D47-43CF-B8B2-444DFC1AE5E6}">
      <dgm:prSet/>
      <dgm:spPr/>
      <dgm:t>
        <a:bodyPr/>
        <a:lstStyle/>
        <a:p>
          <a:endParaRPr lang="hu-HU"/>
        </a:p>
      </dgm:t>
    </dgm:pt>
    <dgm:pt modelId="{60F927D5-A0B1-4837-8DC9-7F82590FE03F}" type="sibTrans" cxnId="{18B78707-8D47-43CF-B8B2-444DFC1AE5E6}">
      <dgm:prSet/>
      <dgm:spPr/>
      <dgm:t>
        <a:bodyPr/>
        <a:lstStyle/>
        <a:p>
          <a:endParaRPr lang="hu-HU"/>
        </a:p>
      </dgm:t>
    </dgm:pt>
    <dgm:pt modelId="{D137F1C9-DFF1-406D-BC01-E09875FDA07A}" type="pres">
      <dgm:prSet presAssocID="{F07C24F5-7B35-419C-9C46-3F2AE66435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BAFC43E-20A6-430C-9D39-57A4FC30F406}" type="pres">
      <dgm:prSet presAssocID="{A3F8B936-0C21-4B9E-91F0-773756C2388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4375AAB-CC18-4A6D-B8C6-73FD8E2F24DA}" type="presOf" srcId="{A3F8B936-0C21-4B9E-91F0-773756C2388B}" destId="{4BAFC43E-20A6-430C-9D39-57A4FC30F406}" srcOrd="0" destOrd="0" presId="urn:microsoft.com/office/officeart/2005/8/layout/vList2"/>
    <dgm:cxn modelId="{44C99B0E-BD53-4A07-9152-87239120E9A3}" type="presOf" srcId="{F07C24F5-7B35-419C-9C46-3F2AE6643516}" destId="{D137F1C9-DFF1-406D-BC01-E09875FDA07A}" srcOrd="0" destOrd="0" presId="urn:microsoft.com/office/officeart/2005/8/layout/vList2"/>
    <dgm:cxn modelId="{18B78707-8D47-43CF-B8B2-444DFC1AE5E6}" srcId="{F07C24F5-7B35-419C-9C46-3F2AE6643516}" destId="{A3F8B936-0C21-4B9E-91F0-773756C2388B}" srcOrd="0" destOrd="0" parTransId="{BC44A027-8758-418B-8EE8-66E2E08ED745}" sibTransId="{60F927D5-A0B1-4837-8DC9-7F82590FE03F}"/>
    <dgm:cxn modelId="{F929D042-46D7-44FC-93A3-45D038BA8005}" type="presParOf" srcId="{D137F1C9-DFF1-406D-BC01-E09875FDA07A}" destId="{4BAFC43E-20A6-430C-9D39-57A4FC30F4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8B1B5-99D3-421A-807F-C49CC193BFF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9C3969E-B314-4E62-B2AD-DBFDE7E9F415}">
      <dgm:prSet/>
      <dgm:spPr/>
      <dgm:t>
        <a:bodyPr/>
        <a:lstStyle/>
        <a:p>
          <a:pPr rtl="0"/>
          <a:r>
            <a:rPr lang="hu-HU" b="1" dirty="0" smtClean="0"/>
            <a:t>GINOP-1.2.2-16 </a:t>
          </a:r>
          <a:r>
            <a:rPr lang="hu-HU" dirty="0" smtClean="0"/>
            <a:t>– Mikro-, kis- és középvállalkozások kapacitásbővítő beruházásainak támogatása</a:t>
          </a:r>
          <a:endParaRPr lang="hu-HU" dirty="0"/>
        </a:p>
      </dgm:t>
    </dgm:pt>
    <dgm:pt modelId="{20E4775C-3284-46B9-830A-A5ED3346A473}" type="parTrans" cxnId="{DD0359A2-B1A1-40C6-97EA-F7750A576DC8}">
      <dgm:prSet/>
      <dgm:spPr/>
      <dgm:t>
        <a:bodyPr/>
        <a:lstStyle/>
        <a:p>
          <a:endParaRPr lang="hu-HU"/>
        </a:p>
      </dgm:t>
    </dgm:pt>
    <dgm:pt modelId="{3CC9377F-BF31-4189-8845-FC22413C4EBA}" type="sibTrans" cxnId="{DD0359A2-B1A1-40C6-97EA-F7750A576DC8}">
      <dgm:prSet/>
      <dgm:spPr/>
      <dgm:t>
        <a:bodyPr/>
        <a:lstStyle/>
        <a:p>
          <a:endParaRPr lang="hu-HU"/>
        </a:p>
      </dgm:t>
    </dgm:pt>
    <dgm:pt modelId="{5BBEF1F0-5372-4FBE-B0AE-FEFC4E8C33FB}" type="pres">
      <dgm:prSet presAssocID="{65B8B1B5-99D3-421A-807F-C49CC193BF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117351F-7635-43A0-853A-B908481DB579}" type="pres">
      <dgm:prSet presAssocID="{D9C3969E-B314-4E62-B2AD-DBFDE7E9F415}" presName="parentText" presStyleLbl="node1" presStyleIdx="0" presStyleCnt="1" custScaleY="135772" custLinFactNeighborX="-499" custLinFactNeighborY="-393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B620C17-67DB-43D9-BB41-8C009EED8D60}" type="presOf" srcId="{D9C3969E-B314-4E62-B2AD-DBFDE7E9F415}" destId="{A117351F-7635-43A0-853A-B908481DB579}" srcOrd="0" destOrd="0" presId="urn:microsoft.com/office/officeart/2005/8/layout/vList2"/>
    <dgm:cxn modelId="{5F9B3DA5-316E-4274-A6B4-5F93FEE04080}" type="presOf" srcId="{65B8B1B5-99D3-421A-807F-C49CC193BFFF}" destId="{5BBEF1F0-5372-4FBE-B0AE-FEFC4E8C33FB}" srcOrd="0" destOrd="0" presId="urn:microsoft.com/office/officeart/2005/8/layout/vList2"/>
    <dgm:cxn modelId="{DD0359A2-B1A1-40C6-97EA-F7750A576DC8}" srcId="{65B8B1B5-99D3-421A-807F-C49CC193BFFF}" destId="{D9C3969E-B314-4E62-B2AD-DBFDE7E9F415}" srcOrd="0" destOrd="0" parTransId="{20E4775C-3284-46B9-830A-A5ED3346A473}" sibTransId="{3CC9377F-BF31-4189-8845-FC22413C4EBA}"/>
    <dgm:cxn modelId="{E8401C58-F1DF-45BE-8B89-FA3C718BBA9B}" type="presParOf" srcId="{5BBEF1F0-5372-4FBE-B0AE-FEFC4E8C33FB}" destId="{A117351F-7635-43A0-853A-B908481DB5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B97D1C-8CA5-4618-8FDB-03BB38626DB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AC61541-AD49-4152-AD4A-365ABA053628}">
      <dgm:prSet custT="1"/>
      <dgm:spPr/>
      <dgm:t>
        <a:bodyPr/>
        <a:lstStyle/>
        <a:p>
          <a:pPr rtl="0"/>
          <a:r>
            <a:rPr lang="hu-HU" sz="2100" b="1" dirty="0" smtClean="0"/>
            <a:t>GINOP 1.2.1-16- </a:t>
          </a:r>
          <a:r>
            <a:rPr lang="hu-HU" sz="2100" dirty="0" smtClean="0"/>
            <a:t> Mikro-, kis- és középvállalkozások termelési kapacitásainak bővítése</a:t>
          </a:r>
          <a:endParaRPr lang="hu-HU" sz="2100" dirty="0"/>
        </a:p>
      </dgm:t>
    </dgm:pt>
    <dgm:pt modelId="{C774E2BF-D18D-4AB9-897A-7C721F90A953}" type="parTrans" cxnId="{B9A5A6CB-B8CD-4A04-B619-78CA1CAE4AC7}">
      <dgm:prSet/>
      <dgm:spPr/>
      <dgm:t>
        <a:bodyPr/>
        <a:lstStyle/>
        <a:p>
          <a:endParaRPr lang="hu-HU"/>
        </a:p>
      </dgm:t>
    </dgm:pt>
    <dgm:pt modelId="{3C13B237-DFE0-4963-8446-94D872DE7A3C}" type="sibTrans" cxnId="{B9A5A6CB-B8CD-4A04-B619-78CA1CAE4AC7}">
      <dgm:prSet/>
      <dgm:spPr/>
      <dgm:t>
        <a:bodyPr/>
        <a:lstStyle/>
        <a:p>
          <a:endParaRPr lang="hu-HU"/>
        </a:p>
      </dgm:t>
    </dgm:pt>
    <dgm:pt modelId="{6613810F-BDC7-4365-8DE2-778E70C7BF06}" type="pres">
      <dgm:prSet presAssocID="{53B97D1C-8CA5-4618-8FDB-03BB38626D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E33EDCF-AEC1-47C8-B56B-69B37E7211B7}" type="pres">
      <dgm:prSet presAssocID="{3AC61541-AD49-4152-AD4A-365ABA053628}" presName="parentText" presStyleLbl="node1" presStyleIdx="0" presStyleCnt="1" custScaleX="92712" custScaleY="111429" custLinFactNeighborX="8751" custLinFactNeighborY="-114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B3C8771-4C9E-45B9-9EC3-67DDAA107CFB}" type="presOf" srcId="{53B97D1C-8CA5-4618-8FDB-03BB38626DBA}" destId="{6613810F-BDC7-4365-8DE2-778E70C7BF06}" srcOrd="0" destOrd="0" presId="urn:microsoft.com/office/officeart/2005/8/layout/vList2"/>
    <dgm:cxn modelId="{B9A5A6CB-B8CD-4A04-B619-78CA1CAE4AC7}" srcId="{53B97D1C-8CA5-4618-8FDB-03BB38626DBA}" destId="{3AC61541-AD49-4152-AD4A-365ABA053628}" srcOrd="0" destOrd="0" parTransId="{C774E2BF-D18D-4AB9-897A-7C721F90A953}" sibTransId="{3C13B237-DFE0-4963-8446-94D872DE7A3C}"/>
    <dgm:cxn modelId="{E80D4AB1-DD92-4778-8A8C-0175EB0901D6}" type="presOf" srcId="{3AC61541-AD49-4152-AD4A-365ABA053628}" destId="{BE33EDCF-AEC1-47C8-B56B-69B37E7211B7}" srcOrd="0" destOrd="0" presId="urn:microsoft.com/office/officeart/2005/8/layout/vList2"/>
    <dgm:cxn modelId="{6CA064DB-DC22-458C-86A6-D2B77C0A74ED}" type="presParOf" srcId="{6613810F-BDC7-4365-8DE2-778E70C7BF06}" destId="{BE33EDCF-AEC1-47C8-B56B-69B37E7211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CCD196-D8F6-4C48-956D-8D232378EDC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F8D71B1-65B7-4153-A527-7D148DD25A97}">
      <dgm:prSet/>
      <dgm:spPr/>
      <dgm:t>
        <a:bodyPr/>
        <a:lstStyle/>
        <a:p>
          <a:pPr rtl="0"/>
          <a:r>
            <a:rPr lang="hu-HU" b="1" dirty="0" smtClean="0"/>
            <a:t>GINOP-4.1.1-8.4.4-16 – </a:t>
          </a:r>
          <a:r>
            <a:rPr lang="hu-HU" dirty="0" smtClean="0"/>
            <a:t>Megújuló energia használatával megvalósuló épületenergetikai fejlesztések támogatása kombinált hiteltermékkel </a:t>
          </a:r>
          <a:endParaRPr lang="hu-HU" dirty="0"/>
        </a:p>
      </dgm:t>
    </dgm:pt>
    <dgm:pt modelId="{332E8CDC-21EF-46AB-AB80-E4629BFF510E}" type="parTrans" cxnId="{67D1C6C8-4037-429F-A53C-63DA241B2EFD}">
      <dgm:prSet/>
      <dgm:spPr/>
      <dgm:t>
        <a:bodyPr/>
        <a:lstStyle/>
        <a:p>
          <a:endParaRPr lang="hu-HU"/>
        </a:p>
      </dgm:t>
    </dgm:pt>
    <dgm:pt modelId="{E2AC95A1-CCA8-4770-8A2F-B6BB443CBFF9}" type="sibTrans" cxnId="{67D1C6C8-4037-429F-A53C-63DA241B2EFD}">
      <dgm:prSet/>
      <dgm:spPr/>
      <dgm:t>
        <a:bodyPr/>
        <a:lstStyle/>
        <a:p>
          <a:endParaRPr lang="hu-HU"/>
        </a:p>
      </dgm:t>
    </dgm:pt>
    <dgm:pt modelId="{E2029C77-5A62-4241-ACA9-25252CF11988}" type="pres">
      <dgm:prSet presAssocID="{13CCD196-D8F6-4C48-956D-8D232378ED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10E96A1-6DFB-4ED9-8337-25E3F73C63B9}" type="pres">
      <dgm:prSet presAssocID="{4F8D71B1-65B7-4153-A527-7D148DD25A97}" presName="parentText" presStyleLbl="node1" presStyleIdx="0" presStyleCnt="1" custLinFactNeighborX="3358" custLinFactNeighborY="-249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7D1C6C8-4037-429F-A53C-63DA241B2EFD}" srcId="{13CCD196-D8F6-4C48-956D-8D232378EDCA}" destId="{4F8D71B1-65B7-4153-A527-7D148DD25A97}" srcOrd="0" destOrd="0" parTransId="{332E8CDC-21EF-46AB-AB80-E4629BFF510E}" sibTransId="{E2AC95A1-CCA8-4770-8A2F-B6BB443CBFF9}"/>
    <dgm:cxn modelId="{42F13BE1-2B2C-4EA7-854A-EBB645BE0335}" type="presOf" srcId="{13CCD196-D8F6-4C48-956D-8D232378EDCA}" destId="{E2029C77-5A62-4241-ACA9-25252CF11988}" srcOrd="0" destOrd="0" presId="urn:microsoft.com/office/officeart/2005/8/layout/vList2"/>
    <dgm:cxn modelId="{9AC79091-C922-41FB-AC37-75ED9BFC2488}" type="presOf" srcId="{4F8D71B1-65B7-4153-A527-7D148DD25A97}" destId="{210E96A1-6DFB-4ED9-8337-25E3F73C63B9}" srcOrd="0" destOrd="0" presId="urn:microsoft.com/office/officeart/2005/8/layout/vList2"/>
    <dgm:cxn modelId="{5E4734D8-6208-4F87-802E-0355F4EDD004}" type="presParOf" srcId="{E2029C77-5A62-4241-ACA9-25252CF11988}" destId="{210E96A1-6DFB-4ED9-8337-25E3F73C63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65248E-5E0C-4A49-8B29-70B513EBCDE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BB45F97-AC7E-44A4-B748-D1210BE8AA81}">
      <dgm:prSet phldrT="[Szöveg]"/>
      <dgm:spPr/>
      <dgm:t>
        <a:bodyPr/>
        <a:lstStyle/>
        <a:p>
          <a:r>
            <a:rPr lang="hu-HU" dirty="0" smtClean="0"/>
            <a:t>NYDOP 2013</a:t>
          </a:r>
          <a:endParaRPr lang="hu-HU" dirty="0"/>
        </a:p>
      </dgm:t>
    </dgm:pt>
    <dgm:pt modelId="{901BCD71-224D-42A3-8DF7-A27DC89E9BB9}" type="parTrans" cxnId="{65C27373-8F9F-4AFE-9D04-90292485D4A9}">
      <dgm:prSet/>
      <dgm:spPr/>
      <dgm:t>
        <a:bodyPr/>
        <a:lstStyle/>
        <a:p>
          <a:endParaRPr lang="hu-HU"/>
        </a:p>
      </dgm:t>
    </dgm:pt>
    <dgm:pt modelId="{A52184FB-0015-4650-98D5-3BAEC40EE848}" type="sibTrans" cxnId="{65C27373-8F9F-4AFE-9D04-90292485D4A9}">
      <dgm:prSet/>
      <dgm:spPr/>
      <dgm:t>
        <a:bodyPr/>
        <a:lstStyle/>
        <a:p>
          <a:endParaRPr lang="hu-HU"/>
        </a:p>
      </dgm:t>
    </dgm:pt>
    <dgm:pt modelId="{55CE8F2B-06C7-410D-8111-72EA3F1EDF6E}">
      <dgm:prSet phldrT="[Szöveg]"/>
      <dgm:spPr/>
      <dgm:t>
        <a:bodyPr/>
        <a:lstStyle/>
        <a:p>
          <a:r>
            <a:rPr lang="hu-HU" dirty="0" smtClean="0"/>
            <a:t>GINOP 2016</a:t>
          </a:r>
          <a:endParaRPr lang="hu-HU" dirty="0"/>
        </a:p>
      </dgm:t>
    </dgm:pt>
    <dgm:pt modelId="{AAAD56A1-3F62-47F1-A560-9ECCC2732777}" type="sibTrans" cxnId="{23D51532-4E12-4472-BEB0-CDA3AD2F3D0C}">
      <dgm:prSet/>
      <dgm:spPr/>
      <dgm:t>
        <a:bodyPr/>
        <a:lstStyle/>
        <a:p>
          <a:endParaRPr lang="hu-HU"/>
        </a:p>
      </dgm:t>
    </dgm:pt>
    <dgm:pt modelId="{320432D8-7B56-42C5-9689-42323F8B4D0F}" type="parTrans" cxnId="{23D51532-4E12-4472-BEB0-CDA3AD2F3D0C}">
      <dgm:prSet/>
      <dgm:spPr/>
      <dgm:t>
        <a:bodyPr/>
        <a:lstStyle/>
        <a:p>
          <a:endParaRPr lang="hu-HU"/>
        </a:p>
      </dgm:t>
    </dgm:pt>
    <dgm:pt modelId="{6989FA35-AE32-4944-B7A6-8EB0C2C98667}">
      <dgm:prSet phldrT="[Szöveg]" custT="1"/>
      <dgm:spPr/>
      <dgm:t>
        <a:bodyPr/>
        <a:lstStyle/>
        <a:p>
          <a:pPr algn="l"/>
          <a:r>
            <a:rPr lang="hu-HU" sz="3400" dirty="0" smtClean="0"/>
            <a:t>   ? </a:t>
          </a:r>
        </a:p>
        <a:p>
          <a:pPr algn="l"/>
          <a:r>
            <a:rPr lang="hu-HU" sz="3400" dirty="0" smtClean="0"/>
            <a:t>2020</a:t>
          </a:r>
          <a:endParaRPr lang="hu-HU" sz="3400" dirty="0"/>
        </a:p>
      </dgm:t>
    </dgm:pt>
    <dgm:pt modelId="{AB4F6720-9DD5-40A6-9372-6A6E18AA9C79}" type="sibTrans" cxnId="{A576E435-2A00-489C-ACBB-AC5A517D9C34}">
      <dgm:prSet/>
      <dgm:spPr/>
      <dgm:t>
        <a:bodyPr/>
        <a:lstStyle/>
        <a:p>
          <a:endParaRPr lang="hu-HU"/>
        </a:p>
      </dgm:t>
    </dgm:pt>
    <dgm:pt modelId="{25603B78-69D9-4655-83C6-526E15D3D9E1}" type="parTrans" cxnId="{A576E435-2A00-489C-ACBB-AC5A517D9C34}">
      <dgm:prSet/>
      <dgm:spPr/>
      <dgm:t>
        <a:bodyPr/>
        <a:lstStyle/>
        <a:p>
          <a:endParaRPr lang="hu-HU"/>
        </a:p>
      </dgm:t>
    </dgm:pt>
    <dgm:pt modelId="{67CCC70D-DBCA-4130-ADBF-15F98FFD096E}" type="pres">
      <dgm:prSet presAssocID="{1E65248E-5E0C-4A49-8B29-70B513EBCDE9}" presName="arrowDiagram" presStyleCnt="0">
        <dgm:presLayoutVars>
          <dgm:chMax val="5"/>
          <dgm:dir/>
          <dgm:resizeHandles val="exact"/>
        </dgm:presLayoutVars>
      </dgm:prSet>
      <dgm:spPr/>
    </dgm:pt>
    <dgm:pt modelId="{A82A8AD6-33F1-4866-A1AE-E59F36F0691E}" type="pres">
      <dgm:prSet presAssocID="{1E65248E-5E0C-4A49-8B29-70B513EBCDE9}" presName="arrow" presStyleLbl="bgShp" presStyleIdx="0" presStyleCnt="1" custLinFactNeighborX="9838" custLinFactNeighborY="-8589"/>
      <dgm:spPr/>
    </dgm:pt>
    <dgm:pt modelId="{9E050F6E-2F7D-42A2-852A-B0A5B53FF91A}" type="pres">
      <dgm:prSet presAssocID="{1E65248E-5E0C-4A49-8B29-70B513EBCDE9}" presName="arrowDiagram3" presStyleCnt="0"/>
      <dgm:spPr/>
    </dgm:pt>
    <dgm:pt modelId="{8773EECB-8BDF-486C-A225-10FC444FCBE4}" type="pres">
      <dgm:prSet presAssocID="{7BB45F97-AC7E-44A4-B748-D1210BE8AA81}" presName="bullet3a" presStyleLbl="node1" presStyleIdx="0" presStyleCnt="3"/>
      <dgm:spPr/>
    </dgm:pt>
    <dgm:pt modelId="{FA607479-40AB-483C-840F-004BD169AA62}" type="pres">
      <dgm:prSet presAssocID="{7BB45F97-AC7E-44A4-B748-D1210BE8AA81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DD538B-4BB9-4732-B889-F096A2B602C6}" type="pres">
      <dgm:prSet presAssocID="{55CE8F2B-06C7-410D-8111-72EA3F1EDF6E}" presName="bullet3b" presStyleLbl="node1" presStyleIdx="1" presStyleCnt="3"/>
      <dgm:spPr/>
    </dgm:pt>
    <dgm:pt modelId="{947A3528-04CE-4422-B6B5-AA777E21C4FF}" type="pres">
      <dgm:prSet presAssocID="{55CE8F2B-06C7-410D-8111-72EA3F1EDF6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6802E9-B6EF-4783-BF43-5D40A4B7ED3F}" type="pres">
      <dgm:prSet presAssocID="{6989FA35-AE32-4944-B7A6-8EB0C2C98667}" presName="bullet3c" presStyleLbl="node1" presStyleIdx="2" presStyleCnt="3" custLinFactNeighborX="68746" custLinFactNeighborY="-16919"/>
      <dgm:spPr/>
    </dgm:pt>
    <dgm:pt modelId="{CE1028B8-BB7B-410E-B1D5-9C506075270E}" type="pres">
      <dgm:prSet presAssocID="{6989FA35-AE32-4944-B7A6-8EB0C2C98667}" presName="textBox3c" presStyleLbl="revTx" presStyleIdx="2" presStyleCnt="3" custScaleY="43136" custLinFactNeighborX="5077" custLinFactNeighborY="-392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5C27373-8F9F-4AFE-9D04-90292485D4A9}" srcId="{1E65248E-5E0C-4A49-8B29-70B513EBCDE9}" destId="{7BB45F97-AC7E-44A4-B748-D1210BE8AA81}" srcOrd="0" destOrd="0" parTransId="{901BCD71-224D-42A3-8DF7-A27DC89E9BB9}" sibTransId="{A52184FB-0015-4650-98D5-3BAEC40EE848}"/>
    <dgm:cxn modelId="{6B0A08AE-1FD2-4D68-AFDF-80CD7D6C94BC}" type="presOf" srcId="{7BB45F97-AC7E-44A4-B748-D1210BE8AA81}" destId="{FA607479-40AB-483C-840F-004BD169AA62}" srcOrd="0" destOrd="0" presId="urn:microsoft.com/office/officeart/2005/8/layout/arrow2"/>
    <dgm:cxn modelId="{A576E435-2A00-489C-ACBB-AC5A517D9C34}" srcId="{1E65248E-5E0C-4A49-8B29-70B513EBCDE9}" destId="{6989FA35-AE32-4944-B7A6-8EB0C2C98667}" srcOrd="2" destOrd="0" parTransId="{25603B78-69D9-4655-83C6-526E15D3D9E1}" sibTransId="{AB4F6720-9DD5-40A6-9372-6A6E18AA9C79}"/>
    <dgm:cxn modelId="{4A88CF8E-1A41-4F49-AA95-5BE3471AE1BC}" type="presOf" srcId="{55CE8F2B-06C7-410D-8111-72EA3F1EDF6E}" destId="{947A3528-04CE-4422-B6B5-AA777E21C4FF}" srcOrd="0" destOrd="0" presId="urn:microsoft.com/office/officeart/2005/8/layout/arrow2"/>
    <dgm:cxn modelId="{E5E60F94-4986-4623-BA46-31C0739874D8}" type="presOf" srcId="{1E65248E-5E0C-4A49-8B29-70B513EBCDE9}" destId="{67CCC70D-DBCA-4130-ADBF-15F98FFD096E}" srcOrd="0" destOrd="0" presId="urn:microsoft.com/office/officeart/2005/8/layout/arrow2"/>
    <dgm:cxn modelId="{3CE3A96E-4097-4E0D-827F-5F42E7E8FD57}" type="presOf" srcId="{6989FA35-AE32-4944-B7A6-8EB0C2C98667}" destId="{CE1028B8-BB7B-410E-B1D5-9C506075270E}" srcOrd="0" destOrd="0" presId="urn:microsoft.com/office/officeart/2005/8/layout/arrow2"/>
    <dgm:cxn modelId="{23D51532-4E12-4472-BEB0-CDA3AD2F3D0C}" srcId="{1E65248E-5E0C-4A49-8B29-70B513EBCDE9}" destId="{55CE8F2B-06C7-410D-8111-72EA3F1EDF6E}" srcOrd="1" destOrd="0" parTransId="{320432D8-7B56-42C5-9689-42323F8B4D0F}" sibTransId="{AAAD56A1-3F62-47F1-A560-9ECCC2732777}"/>
    <dgm:cxn modelId="{831BCC7A-8E04-4E4E-A012-A54106E377AE}" type="presParOf" srcId="{67CCC70D-DBCA-4130-ADBF-15F98FFD096E}" destId="{A82A8AD6-33F1-4866-A1AE-E59F36F0691E}" srcOrd="0" destOrd="0" presId="urn:microsoft.com/office/officeart/2005/8/layout/arrow2"/>
    <dgm:cxn modelId="{F1CE35EE-C886-4877-9487-A1D4C5944D22}" type="presParOf" srcId="{67CCC70D-DBCA-4130-ADBF-15F98FFD096E}" destId="{9E050F6E-2F7D-42A2-852A-B0A5B53FF91A}" srcOrd="1" destOrd="0" presId="urn:microsoft.com/office/officeart/2005/8/layout/arrow2"/>
    <dgm:cxn modelId="{348443E4-D79E-4382-B80D-5D15950D0698}" type="presParOf" srcId="{9E050F6E-2F7D-42A2-852A-B0A5B53FF91A}" destId="{8773EECB-8BDF-486C-A225-10FC444FCBE4}" srcOrd="0" destOrd="0" presId="urn:microsoft.com/office/officeart/2005/8/layout/arrow2"/>
    <dgm:cxn modelId="{DEEF4055-CF17-4DD7-8171-3D1012826CDD}" type="presParOf" srcId="{9E050F6E-2F7D-42A2-852A-B0A5B53FF91A}" destId="{FA607479-40AB-483C-840F-004BD169AA62}" srcOrd="1" destOrd="0" presId="urn:microsoft.com/office/officeart/2005/8/layout/arrow2"/>
    <dgm:cxn modelId="{05A6DDBB-5C4B-4BB5-BC96-6F3A51DFC1CA}" type="presParOf" srcId="{9E050F6E-2F7D-42A2-852A-B0A5B53FF91A}" destId="{27DD538B-4BB9-4732-B889-F096A2B602C6}" srcOrd="2" destOrd="0" presId="urn:microsoft.com/office/officeart/2005/8/layout/arrow2"/>
    <dgm:cxn modelId="{7370307E-B293-49B7-92A7-67B00FEBAF45}" type="presParOf" srcId="{9E050F6E-2F7D-42A2-852A-B0A5B53FF91A}" destId="{947A3528-04CE-4422-B6B5-AA777E21C4FF}" srcOrd="3" destOrd="0" presId="urn:microsoft.com/office/officeart/2005/8/layout/arrow2"/>
    <dgm:cxn modelId="{C2C0345C-8B11-4B90-8161-84B19B166EC7}" type="presParOf" srcId="{9E050F6E-2F7D-42A2-852A-B0A5B53FF91A}" destId="{196802E9-B6EF-4783-BF43-5D40A4B7ED3F}" srcOrd="4" destOrd="0" presId="urn:microsoft.com/office/officeart/2005/8/layout/arrow2"/>
    <dgm:cxn modelId="{C682D608-8216-4885-BE9A-48DC2D01410B}" type="presParOf" srcId="{9E050F6E-2F7D-42A2-852A-B0A5B53FF91A}" destId="{CE1028B8-BB7B-410E-B1D5-9C506075270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FC43E-20A6-430C-9D39-57A4FC30F406}">
      <dsp:nvSpPr>
        <dsp:cNvPr id="0" name=""/>
        <dsp:cNvSpPr/>
      </dsp:nvSpPr>
      <dsp:spPr>
        <a:xfrm>
          <a:off x="0" y="2709"/>
          <a:ext cx="4521154" cy="1427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GINOP-1.2.3-8.3.4-16</a:t>
          </a:r>
          <a:r>
            <a:rPr lang="hu-HU" sz="2000" kern="1200" dirty="0" smtClean="0"/>
            <a:t> –  Mikro-, kis és középvállalkozások kapacitásbővítő beruházásainak támogatása kombinált hiteltermék keretében</a:t>
          </a:r>
          <a:endParaRPr lang="hu-HU" sz="2000" kern="1200" dirty="0"/>
        </a:p>
      </dsp:txBody>
      <dsp:txXfrm>
        <a:off x="69680" y="72389"/>
        <a:ext cx="4381794" cy="1288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7351F-7635-43A0-853A-B908481DB579}">
      <dsp:nvSpPr>
        <dsp:cNvPr id="0" name=""/>
        <dsp:cNvSpPr/>
      </dsp:nvSpPr>
      <dsp:spPr>
        <a:xfrm>
          <a:off x="0" y="0"/>
          <a:ext cx="4054840" cy="1567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/>
            <a:t>GINOP-1.2.2-16 </a:t>
          </a:r>
          <a:r>
            <a:rPr lang="hu-HU" sz="2100" kern="1200" dirty="0" smtClean="0"/>
            <a:t>– Mikro-, kis- és középvállalkozások kapacitásbővítő beruházásainak támogatása</a:t>
          </a:r>
          <a:endParaRPr lang="hu-HU" sz="2100" kern="1200" dirty="0"/>
        </a:p>
      </dsp:txBody>
      <dsp:txXfrm>
        <a:off x="76538" y="76538"/>
        <a:ext cx="3901764" cy="1414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3EDCF-AEC1-47C8-B56B-69B37E7211B7}">
      <dsp:nvSpPr>
        <dsp:cNvPr id="0" name=""/>
        <dsp:cNvSpPr/>
      </dsp:nvSpPr>
      <dsp:spPr>
        <a:xfrm>
          <a:off x="320267" y="85926"/>
          <a:ext cx="4074182" cy="13558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/>
            <a:t>GINOP 1.2.1-16- </a:t>
          </a:r>
          <a:r>
            <a:rPr lang="hu-HU" sz="2100" kern="1200" dirty="0" smtClean="0"/>
            <a:t> Mikro-, kis- és középvállalkozások termelési kapacitásainak bővítése</a:t>
          </a:r>
          <a:endParaRPr lang="hu-HU" sz="2100" kern="1200" dirty="0"/>
        </a:p>
      </dsp:txBody>
      <dsp:txXfrm>
        <a:off x="386455" y="152114"/>
        <a:ext cx="3941806" cy="12234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E96A1-6DFB-4ED9-8337-25E3F73C63B9}">
      <dsp:nvSpPr>
        <dsp:cNvPr id="0" name=""/>
        <dsp:cNvSpPr/>
      </dsp:nvSpPr>
      <dsp:spPr>
        <a:xfrm>
          <a:off x="0" y="105817"/>
          <a:ext cx="4460570" cy="1498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/>
            <a:t>GINOP-4.1.1-8.4.4-16 – </a:t>
          </a:r>
          <a:r>
            <a:rPr lang="hu-HU" sz="2100" kern="1200" dirty="0" smtClean="0"/>
            <a:t>Megújuló energia használatával megvalósuló épületenergetikai fejlesztések támogatása kombinált hiteltermékkel </a:t>
          </a:r>
          <a:endParaRPr lang="hu-HU" sz="2100" kern="1200" dirty="0"/>
        </a:p>
      </dsp:txBody>
      <dsp:txXfrm>
        <a:off x="73164" y="178981"/>
        <a:ext cx="4314242" cy="13524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1ECE8-A9D4-43FE-B980-B3E41FE7A177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CBC4C-8C71-4ADE-838E-F06040DE036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7240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CDE7C-03F0-4A93-A495-AD401D8179DA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AD3C7-3B4B-4A25-9FAA-F45B8ADA6D7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39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Augusztus 1-től beadható!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2CADB-5F6B-4407-8D16-BE97D29D2D5C}" type="slidenum">
              <a:rPr lang="hu-HU" smtClean="0">
                <a:solidFill>
                  <a:prstClr val="black"/>
                </a:solidFill>
              </a:rPr>
              <a:pPr/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7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0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2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64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5" y="0"/>
            <a:ext cx="9142569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  <p:sp>
        <p:nvSpPr>
          <p:cNvPr id="5" name="Lekerekített téglalap 4"/>
          <p:cNvSpPr/>
          <p:nvPr userDrawn="1"/>
        </p:nvSpPr>
        <p:spPr>
          <a:xfrm>
            <a:off x="1763688" y="3284984"/>
            <a:ext cx="1944216" cy="1368152"/>
          </a:xfrm>
          <a:prstGeom prst="roundRect">
            <a:avLst>
              <a:gd name="adj" fmla="val 83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27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25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66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08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7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4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973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/>
              <a:pPr/>
              <a:t>2016.10.18.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1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56" r:id="rId13"/>
    <p:sldLayoutId id="214748365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adics.balint@szpi.h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876463" y="1628800"/>
            <a:ext cx="5423520" cy="1368152"/>
          </a:xfrm>
        </p:spPr>
        <p:txBody>
          <a:bodyPr/>
          <a:lstStyle/>
          <a:p>
            <a:pPr algn="ctr"/>
            <a:r>
              <a:rPr lang="hu-HU" sz="2800" dirty="0" smtClean="0"/>
              <a:t>Vállalkozások TÁMOGATÁSA -</a:t>
            </a:r>
            <a:br>
              <a:rPr lang="hu-HU" sz="2800" dirty="0" smtClean="0"/>
            </a:br>
            <a:r>
              <a:rPr lang="hu-HU" sz="2800" dirty="0" smtClean="0"/>
              <a:t>GINOP keretében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endParaRPr lang="en-US" sz="18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5004047" y="5301208"/>
            <a:ext cx="3168353" cy="914400"/>
          </a:xfrm>
        </p:spPr>
        <p:txBody>
          <a:bodyPr>
            <a:noAutofit/>
          </a:bodyPr>
          <a:lstStyle/>
          <a:p>
            <a:r>
              <a:rPr lang="hu-HU" sz="1800" cap="none" dirty="0" smtClean="0">
                <a:solidFill>
                  <a:schemeClr val="bg1"/>
                </a:solidFill>
              </a:rPr>
              <a:t>Nagykanizsa, 2016.10.18.</a:t>
            </a:r>
            <a:endParaRPr lang="hu-HU" sz="1800" cap="none" dirty="0">
              <a:solidFill>
                <a:schemeClr val="bg1"/>
              </a:solidFill>
            </a:endParaRPr>
          </a:p>
        </p:txBody>
      </p:sp>
      <p:pic>
        <p:nvPicPr>
          <p:cNvPr id="1026" name="Ké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889" y="3690460"/>
            <a:ext cx="1152128" cy="22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4860032" y="3829348"/>
            <a:ext cx="3558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cap="all" dirty="0" smtClean="0">
                <a:solidFill>
                  <a:prstClr val="white"/>
                </a:solidFill>
                <a:latin typeface="Arial"/>
                <a:ea typeface="+mj-ea"/>
                <a:cs typeface="Arial"/>
              </a:rPr>
              <a:t>Széchenyi  Programiroda</a:t>
            </a:r>
            <a:br>
              <a:rPr lang="hu-HU" b="1" cap="all" dirty="0" smtClean="0">
                <a:solidFill>
                  <a:prstClr val="white"/>
                </a:solidFill>
                <a:latin typeface="Arial"/>
                <a:ea typeface="+mj-ea"/>
                <a:cs typeface="Arial"/>
              </a:rPr>
            </a:br>
            <a:r>
              <a:rPr lang="hu-HU" b="1" cap="all" dirty="0" smtClean="0">
                <a:solidFill>
                  <a:prstClr val="white"/>
                </a:solidFill>
                <a:latin typeface="Arial"/>
                <a:ea typeface="+mj-ea"/>
                <a:cs typeface="Arial"/>
              </a:rPr>
              <a:t> Nonprofit Kft.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5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329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Elszámolható költségek köre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700" dirty="0" smtClean="0"/>
          </a:p>
          <a:p>
            <a:pPr marL="0" indent="0">
              <a:buNone/>
            </a:pPr>
            <a:r>
              <a:rPr lang="hu-HU" sz="2700" dirty="0" smtClean="0"/>
              <a:t>Terület-előkészítési költség - </a:t>
            </a:r>
            <a:r>
              <a:rPr lang="hu-HU" sz="2700" dirty="0" err="1" smtClean="0"/>
              <a:t>max</a:t>
            </a:r>
            <a:r>
              <a:rPr lang="hu-HU" sz="2700" dirty="0"/>
              <a:t>. 2</a:t>
            </a:r>
            <a:r>
              <a:rPr lang="hu-HU" sz="2700" dirty="0" smtClean="0"/>
              <a:t>% </a:t>
            </a:r>
            <a:endParaRPr lang="hu-HU" sz="2700" dirty="0"/>
          </a:p>
          <a:p>
            <a:pPr marL="0" indent="0">
              <a:buNone/>
            </a:pPr>
            <a:r>
              <a:rPr lang="hu-HU" sz="2700" dirty="0" smtClean="0"/>
              <a:t>	- földmunkák, régészeti feltárás, lőszermentesítés</a:t>
            </a:r>
            <a:endParaRPr lang="hu-HU" sz="2700" dirty="0"/>
          </a:p>
          <a:p>
            <a:pPr marL="0" indent="0">
              <a:buNone/>
            </a:pPr>
            <a:endParaRPr lang="hu-HU" sz="2700" dirty="0" smtClean="0"/>
          </a:p>
          <a:p>
            <a:pPr marL="0" indent="0">
              <a:buNone/>
            </a:pPr>
            <a:r>
              <a:rPr lang="hu-HU" sz="2700" b="1" dirty="0" smtClean="0"/>
              <a:t>Építés költségei </a:t>
            </a:r>
            <a:r>
              <a:rPr lang="hu-HU" sz="2700" b="1" dirty="0" err="1" smtClean="0"/>
              <a:t>max</a:t>
            </a:r>
            <a:r>
              <a:rPr lang="hu-HU" sz="2700" b="1" dirty="0" smtClean="0"/>
              <a:t>. </a:t>
            </a:r>
            <a:r>
              <a:rPr lang="hu-HU" sz="2700" b="1" dirty="0"/>
              <a:t>nettó 200 </a:t>
            </a:r>
            <a:r>
              <a:rPr lang="hu-HU" sz="2700" b="1" dirty="0" smtClean="0"/>
              <a:t>ezer Ft/m2  - </a:t>
            </a:r>
            <a:r>
              <a:rPr lang="hu-HU" sz="2700" b="1" dirty="0" err="1" smtClean="0"/>
              <a:t>max</a:t>
            </a:r>
            <a:r>
              <a:rPr lang="hu-HU" sz="2700" b="1" dirty="0" smtClean="0"/>
              <a:t> 80 %</a:t>
            </a:r>
            <a:endParaRPr lang="hu-HU" sz="2700" b="1" dirty="0"/>
          </a:p>
          <a:p>
            <a:pPr marL="0" indent="0">
              <a:buNone/>
            </a:pPr>
            <a:r>
              <a:rPr lang="hu-HU" sz="2700" dirty="0"/>
              <a:t> </a:t>
            </a:r>
            <a:r>
              <a:rPr lang="hu-HU" sz="2700" dirty="0" smtClean="0"/>
              <a:t>	- Átalakítás</a:t>
            </a:r>
            <a:r>
              <a:rPr lang="hu-HU" sz="2700" dirty="0"/>
              <a:t>, bővítés, korszerűsítés költségei</a:t>
            </a:r>
          </a:p>
          <a:p>
            <a:pPr marL="0" indent="0">
              <a:buNone/>
            </a:pPr>
            <a:r>
              <a:rPr lang="hu-HU" sz="2700" dirty="0"/>
              <a:t> </a:t>
            </a:r>
            <a:r>
              <a:rPr lang="hu-HU" sz="2700" dirty="0" smtClean="0"/>
              <a:t>	- Új építés</a:t>
            </a:r>
          </a:p>
        </p:txBody>
      </p:sp>
    </p:spTree>
    <p:extLst>
      <p:ext uri="{BB962C8B-B14F-4D97-AF65-F5344CB8AC3E}">
        <p14:creationId xmlns:p14="http://schemas.microsoft.com/office/powerpoint/2010/main" val="17124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2226" y="116632"/>
            <a:ext cx="8229600" cy="1124671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Építés költségei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2226" y="1285509"/>
            <a:ext cx="8229600" cy="4525963"/>
          </a:xfrm>
        </p:spPr>
        <p:txBody>
          <a:bodyPr>
            <a:noAutofit/>
          </a:bodyPr>
          <a:lstStyle/>
          <a:p>
            <a:r>
              <a:rPr lang="hu-HU" sz="2300" dirty="0" smtClean="0"/>
              <a:t>ivó-</a:t>
            </a:r>
            <a:r>
              <a:rPr lang="hu-HU" sz="2300" dirty="0"/>
              <a:t>, ipari- és tűzi-víz hálózat és tárolók, </a:t>
            </a:r>
            <a:r>
              <a:rPr lang="hu-HU" sz="2300" dirty="0" smtClean="0"/>
              <a:t>tűzvédelmi </a:t>
            </a:r>
            <a:r>
              <a:rPr lang="hu-HU" sz="2300" dirty="0"/>
              <a:t>hálózat;</a:t>
            </a:r>
          </a:p>
          <a:p>
            <a:r>
              <a:rPr lang="hu-HU" sz="2300" dirty="0" smtClean="0"/>
              <a:t>őrző-védelmi </a:t>
            </a:r>
            <a:r>
              <a:rPr lang="hu-HU" sz="2300" dirty="0"/>
              <a:t>hálózat;</a:t>
            </a:r>
          </a:p>
          <a:p>
            <a:r>
              <a:rPr lang="hu-HU" sz="2300" dirty="0" smtClean="0"/>
              <a:t>épületgépészeti </a:t>
            </a:r>
            <a:r>
              <a:rPr lang="hu-HU" sz="2300" dirty="0"/>
              <a:t>gépek;</a:t>
            </a:r>
          </a:p>
          <a:p>
            <a:r>
              <a:rPr lang="hu-HU" sz="2300" dirty="0" smtClean="0"/>
              <a:t>gázhálózat</a:t>
            </a:r>
            <a:r>
              <a:rPr lang="hu-HU" sz="2300" dirty="0"/>
              <a:t>, gázfogadó állomás;</a:t>
            </a:r>
          </a:p>
          <a:p>
            <a:r>
              <a:rPr lang="hu-HU" sz="2300" dirty="0" smtClean="0"/>
              <a:t>a </a:t>
            </a:r>
            <a:r>
              <a:rPr lang="hu-HU" sz="2300" dirty="0"/>
              <a:t>megújuló energiával működő fűtési és hűtési rendszerek és a hozzájuk kapcsolódó berendezések, felszerelések</a:t>
            </a:r>
            <a:r>
              <a:rPr lang="hu-HU" sz="2300" dirty="0" smtClean="0"/>
              <a:t>;</a:t>
            </a:r>
          </a:p>
          <a:p>
            <a:r>
              <a:rPr lang="hu-HU" sz="2300" dirty="0" smtClean="0"/>
              <a:t>a </a:t>
            </a:r>
            <a:r>
              <a:rPr lang="hu-HU" sz="2300" dirty="0"/>
              <a:t>megújuló energiatermelő rendszerek és a hozzájuk kapcsolódó berendezések, felszerelések</a:t>
            </a:r>
            <a:r>
              <a:rPr lang="hu-HU" sz="2300" dirty="0" smtClean="0"/>
              <a:t>;</a:t>
            </a:r>
          </a:p>
          <a:p>
            <a:r>
              <a:rPr lang="hu-HU" sz="2300" dirty="0"/>
              <a:t>elektromos energiaellátás hálózata, transzformátor-állomás;</a:t>
            </a:r>
          </a:p>
          <a:p>
            <a:r>
              <a:rPr lang="hu-HU" sz="2300" dirty="0" smtClean="0"/>
              <a:t>eső- </a:t>
            </a:r>
            <a:r>
              <a:rPr lang="hu-HU" sz="2300" dirty="0"/>
              <a:t>és szennyvízelvezetés, </a:t>
            </a:r>
            <a:r>
              <a:rPr lang="hu-HU" sz="2300" dirty="0" smtClean="0"/>
              <a:t>szennyvíztisztító; </a:t>
            </a:r>
            <a:r>
              <a:rPr lang="hu-HU" sz="2300" dirty="0"/>
              <a:t>szennyvíztároló</a:t>
            </a:r>
            <a:r>
              <a:rPr lang="hu-HU" sz="2300" dirty="0" smtClean="0"/>
              <a:t>;</a:t>
            </a:r>
            <a:endParaRPr lang="hu-HU" sz="2300" dirty="0"/>
          </a:p>
          <a:p>
            <a:r>
              <a:rPr lang="hu-HU" sz="2300" dirty="0"/>
              <a:t>szellőzési, légfrissítő berendezések;</a:t>
            </a:r>
          </a:p>
          <a:p>
            <a:pPr marL="0" indent="0">
              <a:buNone/>
            </a:pPr>
            <a:endParaRPr lang="hu-HU" sz="2300" dirty="0"/>
          </a:p>
          <a:p>
            <a:endParaRPr lang="hu-HU" sz="2300" dirty="0"/>
          </a:p>
          <a:p>
            <a:pPr marL="0" indent="0">
              <a:buNone/>
            </a:pPr>
            <a:endParaRPr lang="hu-HU" sz="2300" dirty="0"/>
          </a:p>
          <a:p>
            <a:endParaRPr lang="hu-HU" sz="2300" dirty="0"/>
          </a:p>
        </p:txBody>
      </p:sp>
    </p:spTree>
    <p:extLst>
      <p:ext uri="{BB962C8B-B14F-4D97-AF65-F5344CB8AC3E}">
        <p14:creationId xmlns:p14="http://schemas.microsoft.com/office/powerpoint/2010/main" val="40582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2525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Építés költségei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913" y="1268760"/>
            <a:ext cx="8229600" cy="4525963"/>
          </a:xfrm>
        </p:spPr>
        <p:txBody>
          <a:bodyPr>
            <a:noAutofit/>
          </a:bodyPr>
          <a:lstStyle/>
          <a:p>
            <a:r>
              <a:rPr lang="hu-HU" sz="2400" dirty="0" smtClean="0"/>
              <a:t>felvonók;</a:t>
            </a:r>
          </a:p>
          <a:p>
            <a:r>
              <a:rPr lang="hu-HU" sz="2400" dirty="0" err="1" smtClean="0"/>
              <a:t>hütőkamra</a:t>
            </a:r>
            <a:r>
              <a:rPr lang="hu-HU" sz="2400" dirty="0" smtClean="0"/>
              <a:t>;</a:t>
            </a:r>
          </a:p>
          <a:p>
            <a:r>
              <a:rPr lang="hu-HU" sz="2400" dirty="0" smtClean="0"/>
              <a:t>ipari kapuk;</a:t>
            </a:r>
          </a:p>
          <a:p>
            <a:r>
              <a:rPr lang="hu-HU" sz="2400" dirty="0" smtClean="0"/>
              <a:t>hulladékkezelő létesítmények;</a:t>
            </a:r>
          </a:p>
          <a:p>
            <a:r>
              <a:rPr lang="hu-HU" sz="2400" dirty="0" smtClean="0"/>
              <a:t>átereszek</a:t>
            </a:r>
            <a:r>
              <a:rPr lang="hu-HU" sz="2400" dirty="0"/>
              <a:t>, vízi létesítmények;</a:t>
            </a:r>
          </a:p>
          <a:p>
            <a:r>
              <a:rPr lang="hu-HU" sz="2400" dirty="0" smtClean="0"/>
              <a:t>informatikai </a:t>
            </a:r>
            <a:r>
              <a:rPr lang="hu-HU" sz="2400" dirty="0"/>
              <a:t>és telekommunikációs alaphálózat, a hálózat csatlakozási pontjai</a:t>
            </a:r>
            <a:r>
              <a:rPr lang="hu-HU" sz="2400" dirty="0" smtClean="0"/>
              <a:t>;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projekt által érintett terület szükség szerinti leválasztása, bekerítése, egyéb célú térburkolat;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terület használatához szükséges járdák, utak, </a:t>
            </a:r>
            <a:r>
              <a:rPr lang="hu-HU" sz="2400" dirty="0" smtClean="0"/>
              <a:t>parkolók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085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24671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Tartalmi értékelési </a:t>
            </a:r>
            <a:r>
              <a:rPr lang="hu-HU" dirty="0" smtClean="0">
                <a:solidFill>
                  <a:schemeClr val="bg1"/>
                </a:solidFill>
              </a:rPr>
              <a:t>szempontok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900" dirty="0" smtClean="0"/>
              <a:t>Vállalati méret</a:t>
            </a:r>
          </a:p>
          <a:p>
            <a:pPr marL="0" indent="0">
              <a:buNone/>
            </a:pPr>
            <a:r>
              <a:rPr lang="hu-HU" sz="2900" dirty="0"/>
              <a:t>Működés Időtartama</a:t>
            </a:r>
          </a:p>
          <a:p>
            <a:pPr marL="0" indent="0">
              <a:buNone/>
            </a:pPr>
            <a:r>
              <a:rPr lang="hu-HU" sz="2900" dirty="0" smtClean="0"/>
              <a:t>Gazdálkodási mutatószámok:</a:t>
            </a:r>
          </a:p>
          <a:p>
            <a:pPr>
              <a:buFontTx/>
              <a:buChar char="-"/>
            </a:pPr>
            <a:r>
              <a:rPr lang="hu-HU" sz="2900" dirty="0" smtClean="0"/>
              <a:t>Készpénz likviditás</a:t>
            </a:r>
          </a:p>
          <a:p>
            <a:pPr>
              <a:buFontTx/>
              <a:buChar char="-"/>
            </a:pPr>
            <a:r>
              <a:rPr lang="hu-HU" sz="2900" dirty="0"/>
              <a:t>Árbevétel-arányos cash </a:t>
            </a:r>
            <a:r>
              <a:rPr lang="hu-HU" sz="2900" dirty="0" smtClean="0"/>
              <a:t>flow</a:t>
            </a:r>
          </a:p>
          <a:p>
            <a:pPr>
              <a:buFontTx/>
              <a:buChar char="-"/>
            </a:pPr>
            <a:r>
              <a:rPr lang="hu-HU" sz="2900" dirty="0" smtClean="0"/>
              <a:t>Tőkeáttétel</a:t>
            </a:r>
          </a:p>
          <a:p>
            <a:pPr>
              <a:buFontTx/>
              <a:buChar char="-"/>
            </a:pPr>
            <a:r>
              <a:rPr lang="hu-HU" sz="2900" dirty="0"/>
              <a:t>Rövid lejáratú kötelezettségek forgási </a:t>
            </a:r>
            <a:r>
              <a:rPr lang="hu-HU" sz="2900" dirty="0" smtClean="0"/>
              <a:t>sebessége</a:t>
            </a:r>
          </a:p>
          <a:p>
            <a:pPr>
              <a:buFontTx/>
              <a:buChar char="-"/>
            </a:pPr>
            <a:r>
              <a:rPr lang="hu-HU" sz="2900" dirty="0" smtClean="0"/>
              <a:t>Árbevétel </a:t>
            </a:r>
            <a:r>
              <a:rPr lang="hu-HU" sz="2900" dirty="0"/>
              <a:t>növekedési </a:t>
            </a:r>
            <a:r>
              <a:rPr lang="hu-HU" sz="2900" dirty="0" smtClean="0"/>
              <a:t>üteme</a:t>
            </a:r>
          </a:p>
          <a:p>
            <a:pPr marL="0" indent="0">
              <a:buNone/>
            </a:pPr>
            <a:r>
              <a:rPr lang="hu-HU" sz="2900" dirty="0" smtClean="0"/>
              <a:t>Egyéb szempontok</a:t>
            </a:r>
          </a:p>
          <a:p>
            <a:pPr marL="0" indent="0" algn="ctr">
              <a:buNone/>
            </a:pPr>
            <a:endParaRPr lang="hu-HU" sz="2900" b="1" dirty="0" smtClean="0"/>
          </a:p>
          <a:p>
            <a:pPr marL="0" indent="0" algn="ctr">
              <a:buNone/>
            </a:pPr>
            <a:r>
              <a:rPr lang="hu-HU" sz="2900" b="1" dirty="0" smtClean="0"/>
              <a:t>minimum 55 pont maximum </a:t>
            </a:r>
            <a:r>
              <a:rPr lang="hu-HU" sz="2900" b="1" dirty="0"/>
              <a:t>100 pont</a:t>
            </a:r>
          </a:p>
          <a:p>
            <a:pPr>
              <a:buFontTx/>
              <a:buChar char="-"/>
            </a:pP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340380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18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Kölcsön kondíciói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546419"/>
              </p:ext>
            </p:extLst>
          </p:nvPr>
        </p:nvGraphicFramePr>
        <p:xfrm>
          <a:off x="318356" y="1397925"/>
          <a:ext cx="8507288" cy="4248472"/>
        </p:xfrm>
        <a:graphic>
          <a:graphicData uri="http://schemas.openxmlformats.org/drawingml/2006/table">
            <a:tbl>
              <a:tblPr/>
              <a:tblGrid>
                <a:gridCol w="3526425"/>
                <a:gridCol w="4980863"/>
              </a:tblGrid>
              <a:tr h="424847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 dirty="0">
                          <a:effectLst/>
                        </a:rPr>
                        <a:t>Kamat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>
                          <a:effectLst/>
                        </a:rPr>
                        <a:t> 2% / év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 dirty="0">
                          <a:effectLst/>
                        </a:rPr>
                        <a:t> Kezelési költség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>
                          <a:effectLst/>
                        </a:rPr>
                        <a:t> Nem kerül felszámításra.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 dirty="0">
                          <a:effectLst/>
                        </a:rPr>
                        <a:t> Rendelkezésre tartási jutalék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>
                          <a:effectLst/>
                        </a:rPr>
                        <a:t> Nem kerül felszámításra.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>
                          <a:effectLst/>
                        </a:rPr>
                        <a:t> Előtörlesztési díj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>
                          <a:effectLst/>
                        </a:rPr>
                        <a:t> Nem kerül felszámításra.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4542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 dirty="0">
                          <a:effectLst/>
                        </a:rPr>
                        <a:t> Késedelmi kamat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>
                          <a:effectLst/>
                        </a:rPr>
                        <a:t> A Polgári Törvénykönyvről szóló 2013. évi V. törvény (Ptk.) 6:48 §-ában meghatározott mértékű késedelmi kamat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4542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 dirty="0">
                          <a:effectLst/>
                        </a:rPr>
                        <a:t>A Végső Kedvezményezett által kezdeményezett szerződésmódosítás díja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hu-HU" sz="2300" dirty="0">
                          <a:effectLst/>
                        </a:rPr>
                        <a:t>Fennálló Kölcsönösszeg 1,5%-a, de minimum 50.000 Ft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896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2102060"/>
            <a:ext cx="4176464" cy="3199147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    A     FIGYELMET!</a:t>
            </a:r>
            <a:b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611560" y="1382286"/>
            <a:ext cx="756084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hu-HU" altLang="hu-HU" sz="2400" b="1" dirty="0" smtClean="0"/>
              <a:t>Elérhetőség:</a:t>
            </a:r>
            <a:r>
              <a:rPr lang="hu-HU" altLang="hu-HU" sz="2400" b="1" dirty="0"/>
              <a:t/>
            </a:r>
            <a:br>
              <a:rPr lang="hu-HU" altLang="hu-HU" sz="2400" b="1" dirty="0"/>
            </a:br>
            <a:endParaRPr lang="hu-HU" altLang="hu-HU" sz="2400" b="1" dirty="0"/>
          </a:p>
          <a:p>
            <a:pPr lvl="1">
              <a:buFontTx/>
              <a:buNone/>
            </a:pPr>
            <a:r>
              <a:rPr lang="hu-HU" altLang="hu-HU" sz="2200" dirty="0" smtClean="0"/>
              <a:t>Radics Bálint– tanácsadó</a:t>
            </a:r>
            <a:endParaRPr lang="hu-HU" altLang="hu-HU" sz="2200" dirty="0"/>
          </a:p>
          <a:p>
            <a:pPr lvl="1">
              <a:buFontTx/>
              <a:buNone/>
            </a:pPr>
            <a:r>
              <a:rPr lang="hu-HU" altLang="hu-HU" sz="2200" dirty="0" err="1" smtClean="0">
                <a:hlinkClick r:id="rId2"/>
              </a:rPr>
              <a:t>radics.balint</a:t>
            </a:r>
            <a:r>
              <a:rPr lang="hu-HU" altLang="hu-HU" sz="2200" dirty="0" smtClean="0">
                <a:hlinkClick r:id="rId2"/>
              </a:rPr>
              <a:t>@</a:t>
            </a:r>
            <a:r>
              <a:rPr lang="hu-HU" altLang="hu-HU" sz="2200" dirty="0" err="1" smtClean="0">
                <a:hlinkClick r:id="rId2"/>
              </a:rPr>
              <a:t>szpi.hu</a:t>
            </a:r>
          </a:p>
          <a:p>
            <a:pPr lvl="1">
              <a:buFontTx/>
              <a:buNone/>
            </a:pPr>
            <a:r>
              <a:rPr lang="hu-HU" altLang="hu-HU" sz="2200" dirty="0" smtClean="0"/>
              <a:t>Tel: 20/-2566691</a:t>
            </a:r>
            <a:r>
              <a:rPr lang="hu-HU" altLang="hu-HU" sz="2000" dirty="0" smtClean="0"/>
              <a:t/>
            </a:r>
            <a:br>
              <a:rPr lang="hu-HU" altLang="hu-HU" sz="2000" dirty="0" smtClean="0"/>
            </a:br>
            <a:endParaRPr lang="hu-HU" alt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75821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492234"/>
            <a:ext cx="5288632" cy="650503"/>
          </a:xfrm>
        </p:spPr>
        <p:txBody>
          <a:bodyPr>
            <a:noAutofit/>
          </a:bodyPr>
          <a:lstStyle/>
          <a:p>
            <a:r>
              <a:rPr lang="hu-HU" sz="4000" dirty="0" smtClean="0"/>
              <a:t>TÁMOGATÁS+KÖLCSÖN</a:t>
            </a:r>
            <a:endParaRPr lang="hu-HU" sz="4000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312978711"/>
              </p:ext>
            </p:extLst>
          </p:nvPr>
        </p:nvGraphicFramePr>
        <p:xfrm>
          <a:off x="194862" y="2759702"/>
          <a:ext cx="4521154" cy="1432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zövegdoboz 3"/>
          <p:cNvSpPr txBox="1"/>
          <p:nvPr/>
        </p:nvSpPr>
        <p:spPr>
          <a:xfrm rot="400585">
            <a:off x="3424228" y="346525"/>
            <a:ext cx="255388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chemeClr val="tx2"/>
                </a:solidFill>
                <a:latin typeface="Forte" panose="03060902040502070203" pitchFamily="66" charset="0"/>
              </a:rPr>
              <a:t>TERVEZET</a:t>
            </a:r>
            <a:endParaRPr lang="hu-HU" sz="3600" dirty="0">
              <a:solidFill>
                <a:schemeClr val="tx2"/>
              </a:solidFill>
              <a:latin typeface="Forte" panose="03060902040502070203" pitchFamily="66" charset="0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5674513" y="1289636"/>
            <a:ext cx="3240360" cy="1157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dirty="0" smtClean="0"/>
          </a:p>
          <a:p>
            <a:r>
              <a:rPr lang="hu-HU" dirty="0" smtClean="0"/>
              <a:t>TÁMOGATÁS </a:t>
            </a:r>
          </a:p>
          <a:p>
            <a:endParaRPr lang="hu-HU" dirty="0"/>
          </a:p>
        </p:txBody>
      </p:sp>
      <p:sp>
        <p:nvSpPr>
          <p:cNvPr id="9" name="Lefelé nyíl 8"/>
          <p:cNvSpPr/>
          <p:nvPr/>
        </p:nvSpPr>
        <p:spPr>
          <a:xfrm>
            <a:off x="2070273" y="2109199"/>
            <a:ext cx="288032" cy="527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Alcím 2"/>
          <p:cNvSpPr txBox="1">
            <a:spLocks/>
          </p:cNvSpPr>
          <p:nvPr/>
        </p:nvSpPr>
        <p:spPr>
          <a:xfrm>
            <a:off x="218045" y="4237380"/>
            <a:ext cx="428052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695258099"/>
              </p:ext>
            </p:extLst>
          </p:nvPr>
        </p:nvGraphicFramePr>
        <p:xfrm>
          <a:off x="4860033" y="4237380"/>
          <a:ext cx="4054840" cy="156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703143366"/>
              </p:ext>
            </p:extLst>
          </p:nvPr>
        </p:nvGraphicFramePr>
        <p:xfrm>
          <a:off x="4520423" y="2636912"/>
          <a:ext cx="4394450" cy="1555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625725327"/>
              </p:ext>
            </p:extLst>
          </p:nvPr>
        </p:nvGraphicFramePr>
        <p:xfrm>
          <a:off x="255446" y="4172031"/>
          <a:ext cx="4460570" cy="178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8" name="Cím 1"/>
          <p:cNvSpPr txBox="1">
            <a:spLocks/>
          </p:cNvSpPr>
          <p:nvPr/>
        </p:nvSpPr>
        <p:spPr>
          <a:xfrm>
            <a:off x="435852" y="167903"/>
            <a:ext cx="36107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>
                <a:solidFill>
                  <a:schemeClr val="bg1"/>
                </a:solidFill>
              </a:rPr>
              <a:t>GINOP -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19" name="Lefelé nyíl 18"/>
          <p:cNvSpPr/>
          <p:nvPr/>
        </p:nvSpPr>
        <p:spPr>
          <a:xfrm>
            <a:off x="7070873" y="2109199"/>
            <a:ext cx="288032" cy="527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778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Keretösszeg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dirty="0" smtClean="0"/>
              <a:t>Keretösszegek: 21 milliárd Ft, 24 milliárd Ft 121,5 milliárd Ft 112, 5 milliárd Ft</a:t>
            </a:r>
          </a:p>
          <a:p>
            <a:pPr marL="0" indent="0" algn="ctr">
              <a:buNone/>
            </a:pPr>
            <a:r>
              <a:rPr lang="hu-HU" sz="2400" b="1" dirty="0" smtClean="0"/>
              <a:t>ÖSSZESEN</a:t>
            </a:r>
            <a:r>
              <a:rPr lang="hu-HU" sz="2400" b="1" dirty="0"/>
              <a:t>: </a:t>
            </a:r>
            <a:r>
              <a:rPr lang="hu-HU" sz="2400" b="1" dirty="0" smtClean="0"/>
              <a:t>279 </a:t>
            </a:r>
            <a:r>
              <a:rPr lang="hu-HU" sz="2400" b="1" dirty="0"/>
              <a:t>milliárd Ft </a:t>
            </a:r>
            <a:endParaRPr lang="hu-HU" sz="2400" b="1" dirty="0" smtClean="0"/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200" dirty="0" smtClean="0"/>
              <a:t>Támogatás </a:t>
            </a:r>
            <a:r>
              <a:rPr lang="hu-HU" sz="2200" dirty="0"/>
              <a:t>mértéke </a:t>
            </a:r>
            <a:r>
              <a:rPr lang="hu-HU" sz="2200" dirty="0" smtClean="0"/>
              <a:t>(%): </a:t>
            </a:r>
            <a:r>
              <a:rPr lang="hu-HU" sz="2200" b="1" dirty="0" smtClean="0"/>
              <a:t>maximum 45%</a:t>
            </a:r>
            <a:endParaRPr lang="hu-HU" sz="2200" b="1" dirty="0"/>
          </a:p>
          <a:p>
            <a:pPr marL="0" indent="0" algn="ctr">
              <a:buNone/>
            </a:pPr>
            <a:endParaRPr lang="hu-HU" sz="2000" b="1" dirty="0"/>
          </a:p>
          <a:p>
            <a:pPr marL="0" indent="0" algn="ctr">
              <a:buNone/>
            </a:pPr>
            <a:r>
              <a:rPr lang="hu-HU" sz="2000" dirty="0" smtClean="0"/>
              <a:t>GINOP 1.2.2-16 - min</a:t>
            </a:r>
            <a:r>
              <a:rPr lang="hu-HU" sz="2000" dirty="0"/>
              <a:t>. </a:t>
            </a:r>
            <a:r>
              <a:rPr lang="hu-HU" sz="2000" b="1" dirty="0" smtClean="0"/>
              <a:t>5 </a:t>
            </a:r>
            <a:r>
              <a:rPr lang="hu-HU" sz="2000" b="1" dirty="0"/>
              <a:t>millió Ft – </a:t>
            </a:r>
            <a:r>
              <a:rPr lang="hu-HU" sz="2000" dirty="0" err="1"/>
              <a:t>max</a:t>
            </a:r>
            <a:r>
              <a:rPr lang="hu-HU" sz="2000" dirty="0"/>
              <a:t>. </a:t>
            </a:r>
            <a:r>
              <a:rPr lang="hu-HU" sz="2000" b="1" dirty="0" smtClean="0"/>
              <a:t>25 </a:t>
            </a:r>
            <a:r>
              <a:rPr lang="hu-HU" sz="2000" b="1" dirty="0"/>
              <a:t>millió </a:t>
            </a:r>
            <a:r>
              <a:rPr lang="hu-HU" sz="2000" b="1" dirty="0" smtClean="0"/>
              <a:t>Ft</a:t>
            </a:r>
          </a:p>
          <a:p>
            <a:pPr marL="0" indent="0" algn="ctr">
              <a:buNone/>
            </a:pPr>
            <a:r>
              <a:rPr lang="hu-HU" sz="2000" dirty="0" smtClean="0"/>
              <a:t>GINOP </a:t>
            </a:r>
            <a:r>
              <a:rPr lang="hu-HU" sz="2000" dirty="0"/>
              <a:t>1.2.1-16- </a:t>
            </a:r>
            <a:r>
              <a:rPr lang="hu-HU" sz="2000" dirty="0" smtClean="0"/>
              <a:t>min. </a:t>
            </a:r>
            <a:r>
              <a:rPr lang="hu-HU" sz="2000" b="1" dirty="0" smtClean="0"/>
              <a:t>25 </a:t>
            </a:r>
            <a:r>
              <a:rPr lang="hu-HU" sz="2000" b="1" dirty="0"/>
              <a:t>millió Ft – </a:t>
            </a:r>
            <a:r>
              <a:rPr lang="hu-HU" sz="2000" dirty="0" err="1" smtClean="0"/>
              <a:t>max</a:t>
            </a:r>
            <a:r>
              <a:rPr lang="hu-HU" sz="2000" dirty="0" smtClean="0"/>
              <a:t>. </a:t>
            </a:r>
            <a:r>
              <a:rPr lang="hu-HU" sz="2000" b="1" dirty="0" smtClean="0"/>
              <a:t>250 </a:t>
            </a:r>
            <a:r>
              <a:rPr lang="hu-HU" sz="2000" b="1" dirty="0"/>
              <a:t>millió </a:t>
            </a:r>
            <a:r>
              <a:rPr lang="hu-HU" sz="2000" b="1" dirty="0" smtClean="0"/>
              <a:t>Ft</a:t>
            </a:r>
          </a:p>
          <a:p>
            <a:pPr marL="0" indent="0" algn="ctr">
              <a:buNone/>
            </a:pPr>
            <a:r>
              <a:rPr lang="hu-HU" sz="2000" dirty="0"/>
              <a:t>GINOP-4.1.1-8.4.4-16- min. </a:t>
            </a:r>
            <a:r>
              <a:rPr lang="hu-HU" sz="2000" b="1" dirty="0" smtClean="0"/>
              <a:t>3 </a:t>
            </a:r>
            <a:r>
              <a:rPr lang="hu-HU" sz="2000" b="1" dirty="0"/>
              <a:t>millió Ft – </a:t>
            </a:r>
            <a:r>
              <a:rPr lang="hu-HU" sz="2000" dirty="0" err="1"/>
              <a:t>max</a:t>
            </a:r>
            <a:r>
              <a:rPr lang="hu-HU" sz="2000" dirty="0"/>
              <a:t>. </a:t>
            </a:r>
            <a:r>
              <a:rPr lang="hu-HU" sz="2000" b="1" dirty="0" smtClean="0"/>
              <a:t>50 </a:t>
            </a:r>
            <a:r>
              <a:rPr lang="hu-HU" sz="2000" b="1" dirty="0"/>
              <a:t>millió </a:t>
            </a:r>
            <a:r>
              <a:rPr lang="hu-HU" sz="2000" b="1" dirty="0" smtClean="0"/>
              <a:t>Ft</a:t>
            </a:r>
          </a:p>
          <a:p>
            <a:pPr marL="0" indent="0" algn="ctr">
              <a:buNone/>
            </a:pPr>
            <a:r>
              <a:rPr lang="hu-HU" sz="2000" b="1" dirty="0" smtClean="0"/>
              <a:t>+  </a:t>
            </a:r>
            <a:r>
              <a:rPr lang="hu-HU" sz="2000" b="1" dirty="0"/>
              <a:t>kölcsön</a:t>
            </a:r>
            <a:r>
              <a:rPr lang="hu-HU" sz="2000" b="1" dirty="0" smtClean="0"/>
              <a:t>: </a:t>
            </a:r>
            <a:r>
              <a:rPr lang="hu-HU" sz="2000" dirty="0"/>
              <a:t>min. </a:t>
            </a:r>
            <a:r>
              <a:rPr lang="hu-HU" sz="2000" b="1" dirty="0"/>
              <a:t>3 millió Ft – </a:t>
            </a:r>
            <a:r>
              <a:rPr lang="hu-HU" sz="2000" dirty="0" err="1"/>
              <a:t>max</a:t>
            </a:r>
            <a:r>
              <a:rPr lang="hu-HU" sz="2000" dirty="0"/>
              <a:t>. </a:t>
            </a:r>
            <a:r>
              <a:rPr lang="hu-HU" sz="2000" b="1" dirty="0"/>
              <a:t>50 millió </a:t>
            </a:r>
            <a:r>
              <a:rPr lang="hu-HU" sz="2000" b="1" dirty="0" smtClean="0"/>
              <a:t>Ft</a:t>
            </a:r>
            <a:endParaRPr lang="hu-HU" sz="1000" b="1" dirty="0"/>
          </a:p>
          <a:p>
            <a:pPr marL="0" indent="0" algn="ctr">
              <a:buNone/>
            </a:pPr>
            <a:endParaRPr lang="hu-HU" sz="2000" dirty="0" smtClean="0"/>
          </a:p>
          <a:p>
            <a:pPr marL="0" indent="0" algn="ctr">
              <a:buNone/>
            </a:pPr>
            <a:r>
              <a:rPr lang="hu-HU" sz="2400" dirty="0"/>
              <a:t>Beadás: 2016. nov. 15-től -2018. nov. 15-ig ?</a:t>
            </a:r>
          </a:p>
          <a:p>
            <a:pPr marL="0" indent="0" algn="ctr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11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128792" cy="72008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TELEPHELYFEJLESZTÉS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050404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968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GINOP-1.2.3-8.3.4-16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hu-HU" sz="2800" dirty="0" smtClean="0"/>
          </a:p>
          <a:p>
            <a:pPr marL="0" indent="0">
              <a:buNone/>
            </a:pPr>
            <a:r>
              <a:rPr lang="hu-HU" sz="2700" dirty="0" smtClean="0"/>
              <a:t>Keretösszeg:		</a:t>
            </a:r>
            <a:r>
              <a:rPr lang="hu-HU" sz="2700" b="1" dirty="0" smtClean="0"/>
              <a:t>112,5 </a:t>
            </a:r>
            <a:r>
              <a:rPr lang="hu-HU" sz="2700" b="1" dirty="0"/>
              <a:t>milliárd </a:t>
            </a:r>
            <a:r>
              <a:rPr lang="hu-HU" sz="2700" b="1" dirty="0" smtClean="0"/>
              <a:t>Ft</a:t>
            </a:r>
            <a:endParaRPr lang="hu-HU" sz="2700" dirty="0"/>
          </a:p>
          <a:p>
            <a:pPr marL="0" indent="0">
              <a:buNone/>
            </a:pPr>
            <a:r>
              <a:rPr lang="hu-HU" sz="2700" dirty="0"/>
              <a:t> </a:t>
            </a:r>
            <a:r>
              <a:rPr lang="hu-HU" sz="2700" dirty="0" smtClean="0"/>
              <a:t>- vissza </a:t>
            </a:r>
            <a:r>
              <a:rPr lang="hu-HU" sz="2700" dirty="0"/>
              <a:t>nem térítendő támogatás összege: </a:t>
            </a:r>
            <a:endParaRPr lang="hu-HU" sz="2700" dirty="0" smtClean="0"/>
          </a:p>
          <a:p>
            <a:pPr marL="0" indent="0" algn="ctr">
              <a:buNone/>
            </a:pPr>
            <a:r>
              <a:rPr lang="hu-HU" sz="2700" b="1" dirty="0" smtClean="0"/>
              <a:t>37,5 </a:t>
            </a:r>
            <a:r>
              <a:rPr lang="hu-HU" sz="2700" b="1" dirty="0"/>
              <a:t>milliárd </a:t>
            </a:r>
            <a:r>
              <a:rPr lang="hu-HU" sz="2700" b="1" dirty="0" smtClean="0"/>
              <a:t>Ft</a:t>
            </a:r>
            <a:endParaRPr lang="hu-HU" sz="2700" b="1" dirty="0"/>
          </a:p>
          <a:p>
            <a:pPr marL="0" indent="0">
              <a:buNone/>
            </a:pPr>
            <a:r>
              <a:rPr lang="hu-HU" sz="2700" dirty="0"/>
              <a:t> </a:t>
            </a:r>
            <a:r>
              <a:rPr lang="hu-HU" sz="2700" dirty="0" smtClean="0"/>
              <a:t>- kölcsön </a:t>
            </a:r>
            <a:r>
              <a:rPr lang="hu-HU" sz="2700" dirty="0"/>
              <a:t>összege: </a:t>
            </a:r>
            <a:endParaRPr lang="hu-HU" sz="2700" dirty="0" smtClean="0"/>
          </a:p>
          <a:p>
            <a:pPr marL="0" indent="0" algn="ctr">
              <a:buNone/>
            </a:pPr>
            <a:r>
              <a:rPr lang="hu-HU" sz="2700" b="1" dirty="0" smtClean="0"/>
              <a:t>75 </a:t>
            </a:r>
            <a:r>
              <a:rPr lang="hu-HU" sz="2700" b="1" dirty="0"/>
              <a:t>milliárd </a:t>
            </a:r>
            <a:r>
              <a:rPr lang="hu-HU" sz="2700" b="1" dirty="0" smtClean="0"/>
              <a:t>Ft</a:t>
            </a:r>
            <a:endParaRPr lang="hu-HU" sz="2700" dirty="0" smtClean="0"/>
          </a:p>
          <a:p>
            <a:pPr marL="0" indent="0">
              <a:buNone/>
            </a:pPr>
            <a:r>
              <a:rPr lang="hu-HU" sz="2700" dirty="0"/>
              <a:t>A támogatott támogatási kérelmek várható száma: </a:t>
            </a:r>
            <a:endParaRPr lang="hu-HU" sz="2700" dirty="0" smtClean="0"/>
          </a:p>
          <a:p>
            <a:pPr marL="0" indent="0" algn="ctr">
              <a:buNone/>
            </a:pPr>
            <a:r>
              <a:rPr lang="hu-HU" sz="2700" b="1" dirty="0" smtClean="0"/>
              <a:t>2500-5000 db</a:t>
            </a:r>
            <a:endParaRPr lang="hu-HU" sz="2700" b="1" dirty="0"/>
          </a:p>
          <a:p>
            <a:pPr marL="0" indent="0" algn="ctr">
              <a:buNone/>
            </a:pPr>
            <a:r>
              <a:rPr lang="hu-HU" sz="2700" dirty="0" smtClean="0"/>
              <a:t>Beadás: </a:t>
            </a:r>
            <a:r>
              <a:rPr lang="hu-HU" sz="2700" b="1" dirty="0" smtClean="0"/>
              <a:t>2016</a:t>
            </a:r>
            <a:r>
              <a:rPr lang="hu-HU" sz="2700" b="1" dirty="0"/>
              <a:t>. </a:t>
            </a:r>
            <a:r>
              <a:rPr lang="hu-HU" sz="2700" b="1" dirty="0" smtClean="0"/>
              <a:t>nov. 2 -</a:t>
            </a:r>
            <a:r>
              <a:rPr lang="hu-HU" sz="2700" dirty="0" smtClean="0"/>
              <a:t>2018</a:t>
            </a:r>
            <a:r>
              <a:rPr lang="hu-HU" sz="2700" dirty="0"/>
              <a:t>. </a:t>
            </a:r>
            <a:r>
              <a:rPr lang="hu-HU" sz="2700" dirty="0" smtClean="0"/>
              <a:t>nov. 2-ig ?</a:t>
            </a: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516205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bg1"/>
                </a:solidFill>
              </a:rPr>
              <a:t>F</a:t>
            </a:r>
            <a:r>
              <a:rPr lang="hu-HU" dirty="0" smtClean="0">
                <a:solidFill>
                  <a:schemeClr val="bg1"/>
                </a:solidFill>
              </a:rPr>
              <a:t>eldolgozóipari </a:t>
            </a:r>
            <a:r>
              <a:rPr lang="hu-HU" dirty="0">
                <a:solidFill>
                  <a:schemeClr val="bg1"/>
                </a:solidFill>
              </a:rPr>
              <a:t>tevékenységek </a:t>
            </a:r>
            <a:r>
              <a:rPr lang="hu-HU" dirty="0" smtClean="0">
                <a:solidFill>
                  <a:schemeClr val="bg1"/>
                </a:solidFill>
              </a:rPr>
              <a:t>TEÁOR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755576" y="1443841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/>
              <a:t>TEÁOR 1011-3299</a:t>
            </a:r>
          </a:p>
          <a:p>
            <a:r>
              <a:rPr lang="hu-HU" sz="2700" dirty="0"/>
              <a:t>	</a:t>
            </a:r>
            <a:r>
              <a:rPr lang="hu-HU" sz="2400" dirty="0" smtClean="0"/>
              <a:t>1071 </a:t>
            </a:r>
            <a:r>
              <a:rPr lang="hu-HU" sz="2400" dirty="0"/>
              <a:t>Kenyér; friss pékáru </a:t>
            </a:r>
            <a:r>
              <a:rPr lang="hu-HU" sz="2400" dirty="0" smtClean="0"/>
              <a:t>gyártása</a:t>
            </a:r>
            <a:endParaRPr lang="hu-HU" sz="2400" dirty="0"/>
          </a:p>
          <a:p>
            <a:pPr lvl="1"/>
            <a:r>
              <a:rPr lang="hu-HU" sz="2400" dirty="0" smtClean="0"/>
              <a:t>1082 </a:t>
            </a:r>
            <a:r>
              <a:rPr lang="hu-HU" sz="2400" dirty="0"/>
              <a:t>Édesség </a:t>
            </a:r>
            <a:r>
              <a:rPr lang="hu-HU" sz="2400" dirty="0" smtClean="0"/>
              <a:t>gyártása</a:t>
            </a:r>
          </a:p>
          <a:p>
            <a:pPr lvl="1"/>
            <a:r>
              <a:rPr lang="hu-HU" sz="2400" dirty="0"/>
              <a:t>1105 </a:t>
            </a:r>
            <a:r>
              <a:rPr lang="hu-HU" sz="2400" dirty="0" smtClean="0"/>
              <a:t>Sörgyártás</a:t>
            </a:r>
          </a:p>
          <a:p>
            <a:pPr lvl="1"/>
            <a:r>
              <a:rPr lang="hu-HU" sz="2400" dirty="0"/>
              <a:t>1610 </a:t>
            </a:r>
            <a:r>
              <a:rPr lang="hu-HU" sz="2400" dirty="0" err="1" smtClean="0"/>
              <a:t>Fűrészárugyártás</a:t>
            </a:r>
            <a:endParaRPr lang="hu-HU" sz="2400" dirty="0" smtClean="0"/>
          </a:p>
          <a:p>
            <a:pPr lvl="1"/>
            <a:r>
              <a:rPr lang="hu-HU" sz="2400" dirty="0"/>
              <a:t>2511 Fémszerkezet </a:t>
            </a:r>
            <a:r>
              <a:rPr lang="hu-HU" sz="2400" dirty="0" smtClean="0"/>
              <a:t>gyártása</a:t>
            </a:r>
          </a:p>
          <a:p>
            <a:pPr lvl="1"/>
            <a:r>
              <a:rPr lang="hu-HU" sz="2400" dirty="0" smtClean="0"/>
              <a:t>2841 </a:t>
            </a:r>
            <a:r>
              <a:rPr lang="hu-HU" sz="2400" dirty="0"/>
              <a:t>Fémmegmunkáló szerszámgép </a:t>
            </a:r>
            <a:r>
              <a:rPr lang="hu-HU" sz="2400" dirty="0" smtClean="0"/>
              <a:t>gyártása</a:t>
            </a:r>
          </a:p>
          <a:p>
            <a:pPr lvl="1"/>
            <a:r>
              <a:rPr lang="hu-HU" sz="2400" dirty="0"/>
              <a:t>3101 Irodabútor gyártása</a:t>
            </a:r>
          </a:p>
          <a:p>
            <a:pPr lvl="1"/>
            <a:r>
              <a:rPr lang="hu-HU" sz="2400" dirty="0"/>
              <a:t>3102 </a:t>
            </a:r>
            <a:r>
              <a:rPr lang="hu-HU" sz="2400" dirty="0" smtClean="0"/>
              <a:t>Konyhabútorgyártás</a:t>
            </a:r>
          </a:p>
          <a:p>
            <a:pPr lvl="1"/>
            <a:r>
              <a:rPr lang="hu-HU" sz="2400" dirty="0"/>
              <a:t>3230 Sportszergyártás</a:t>
            </a:r>
          </a:p>
          <a:p>
            <a:pPr lvl="1"/>
            <a:r>
              <a:rPr lang="hu-HU" sz="2400" dirty="0"/>
              <a:t>3240 Játékgyártás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698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Támogatást igénylők köre</a:t>
            </a:r>
          </a:p>
        </p:txBody>
      </p:sp>
      <p:sp>
        <p:nvSpPr>
          <p:cNvPr id="3" name="Téglalap 2"/>
          <p:cNvSpPr/>
          <p:nvPr/>
        </p:nvSpPr>
        <p:spPr>
          <a:xfrm>
            <a:off x="457200" y="1443841"/>
            <a:ext cx="79312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700" dirty="0" smtClean="0"/>
              <a:t> - legalább </a:t>
            </a:r>
            <a:r>
              <a:rPr lang="hu-HU" sz="2700" b="1" dirty="0"/>
              <a:t>egy lezárt </a:t>
            </a:r>
            <a:r>
              <a:rPr lang="hu-HU" sz="2700" dirty="0" smtClean="0"/>
              <a:t>teljes </a:t>
            </a:r>
            <a:r>
              <a:rPr lang="hu-HU" sz="2700" dirty="0"/>
              <a:t>(365 </a:t>
            </a:r>
            <a:r>
              <a:rPr lang="hu-HU" sz="2700" dirty="0" smtClean="0"/>
              <a:t>nap) </a:t>
            </a:r>
            <a:r>
              <a:rPr lang="hu-HU" sz="2700" b="1" dirty="0"/>
              <a:t>üzleti </a:t>
            </a:r>
            <a:r>
              <a:rPr lang="hu-HU" sz="2700" b="1" dirty="0" smtClean="0"/>
              <a:t>év</a:t>
            </a:r>
            <a:endParaRPr lang="hu-HU" sz="2700" b="1" dirty="0"/>
          </a:p>
          <a:p>
            <a:pPr algn="just"/>
            <a:r>
              <a:rPr lang="hu-HU" sz="2700" dirty="0" smtClean="0"/>
              <a:t>-  a legutolsó lezárt üzleti évben </a:t>
            </a:r>
            <a:r>
              <a:rPr lang="hu-HU" sz="2700" b="1" dirty="0"/>
              <a:t>min. 1 fő </a:t>
            </a:r>
            <a:r>
              <a:rPr lang="hu-HU" sz="2700" dirty="0" smtClean="0"/>
              <a:t>az éves </a:t>
            </a:r>
            <a:r>
              <a:rPr lang="hu-HU" sz="2700" dirty="0"/>
              <a:t>átlagos statisztikai állományi </a:t>
            </a:r>
            <a:r>
              <a:rPr lang="hu-HU" sz="2700" dirty="0" smtClean="0"/>
              <a:t>létszáma</a:t>
            </a:r>
            <a:endParaRPr lang="hu-HU" sz="2700" dirty="0"/>
          </a:p>
          <a:p>
            <a:pPr algn="just"/>
            <a:r>
              <a:rPr lang="hu-HU" sz="2700" dirty="0" smtClean="0"/>
              <a:t>- a legutolsó lezárt üzleti </a:t>
            </a:r>
            <a:r>
              <a:rPr lang="hu-HU" sz="2700" dirty="0"/>
              <a:t>év árbevétele, </a:t>
            </a:r>
            <a:r>
              <a:rPr lang="hu-HU" sz="2700" b="1" dirty="0" smtClean="0"/>
              <a:t>min. </a:t>
            </a:r>
            <a:r>
              <a:rPr lang="hu-HU" sz="2700" b="1" dirty="0"/>
              <a:t>15 </a:t>
            </a:r>
            <a:r>
              <a:rPr lang="hu-HU" sz="2700" b="1" dirty="0" smtClean="0"/>
              <a:t>m Ft</a:t>
            </a:r>
          </a:p>
          <a:p>
            <a:pPr algn="just"/>
            <a:r>
              <a:rPr lang="hu-HU" sz="2700" dirty="0" smtClean="0"/>
              <a:t>- Magyarországon székhellyel rendelkező kettős könyvvitelt vezető gazdasági társaságok, egyéni cégek, egyéni vállalkozók, szövetkezetek vagy az EGT területén székhellyel és Magyarországon fiókteleppel rendelkező szövetkezetek vagy kettős könyvvitelt vezető gazdasági társaságok fióktelepei.</a:t>
            </a: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3690140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4465" y="0"/>
            <a:ext cx="8229600" cy="94252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 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sz="4900" dirty="0">
                <a:solidFill>
                  <a:schemeClr val="bg1"/>
                </a:solidFill>
              </a:rPr>
              <a:t>T</a:t>
            </a:r>
            <a:r>
              <a:rPr lang="hu-HU" sz="4900" dirty="0" smtClean="0">
                <a:solidFill>
                  <a:schemeClr val="bg1"/>
                </a:solidFill>
              </a:rPr>
              <a:t>ámogatás</a:t>
            </a:r>
            <a:endParaRPr lang="hu-HU" sz="49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Támogatás </a:t>
            </a:r>
            <a:r>
              <a:rPr lang="hu-HU" dirty="0"/>
              <a:t>mértéke (%):	</a:t>
            </a:r>
            <a:r>
              <a:rPr lang="hu-HU" b="1" dirty="0" err="1" smtClean="0"/>
              <a:t>max</a:t>
            </a:r>
            <a:r>
              <a:rPr lang="hu-HU" b="1" dirty="0" smtClean="0"/>
              <a:t>. 30%</a:t>
            </a:r>
            <a:endParaRPr lang="hu-HU" b="1" dirty="0"/>
          </a:p>
          <a:p>
            <a:pPr marL="0" indent="0" algn="ctr">
              <a:buNone/>
            </a:pPr>
            <a:r>
              <a:rPr lang="hu-HU" dirty="0" smtClean="0"/>
              <a:t>min</a:t>
            </a:r>
            <a:r>
              <a:rPr lang="hu-HU" dirty="0"/>
              <a:t>. </a:t>
            </a:r>
            <a:r>
              <a:rPr lang="hu-HU" dirty="0" smtClean="0"/>
              <a:t>5 </a:t>
            </a:r>
            <a:r>
              <a:rPr lang="hu-HU" dirty="0"/>
              <a:t>millió Ft – </a:t>
            </a:r>
            <a:r>
              <a:rPr lang="hu-HU" dirty="0" err="1"/>
              <a:t>max</a:t>
            </a:r>
            <a:r>
              <a:rPr lang="hu-HU" dirty="0"/>
              <a:t>. </a:t>
            </a:r>
            <a:r>
              <a:rPr lang="hu-HU" dirty="0" smtClean="0"/>
              <a:t>50 </a:t>
            </a:r>
            <a:r>
              <a:rPr lang="hu-HU" dirty="0"/>
              <a:t>millió </a:t>
            </a:r>
            <a:r>
              <a:rPr lang="hu-HU" dirty="0" smtClean="0"/>
              <a:t>Ft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/>
              <a:t>I</a:t>
            </a:r>
            <a:r>
              <a:rPr lang="hu-HU" dirty="0" smtClean="0"/>
              <a:t>gényelhető </a:t>
            </a:r>
            <a:r>
              <a:rPr lang="hu-HU" dirty="0"/>
              <a:t>kölcsön:  </a:t>
            </a:r>
            <a:r>
              <a:rPr lang="hu-HU" dirty="0" smtClean="0"/>
              <a:t>min. 30 % - </a:t>
            </a:r>
            <a:r>
              <a:rPr lang="hu-HU" b="1" dirty="0" err="1" smtClean="0"/>
              <a:t>max</a:t>
            </a:r>
            <a:r>
              <a:rPr lang="hu-HU" b="1" dirty="0"/>
              <a:t>. 60 %</a:t>
            </a:r>
          </a:p>
          <a:p>
            <a:pPr marL="0" indent="0" algn="ctr">
              <a:buNone/>
            </a:pPr>
            <a:r>
              <a:rPr lang="hu-HU" dirty="0"/>
              <a:t>min. 10 millió Ft - </a:t>
            </a:r>
            <a:r>
              <a:rPr lang="hu-HU" dirty="0" err="1"/>
              <a:t>max</a:t>
            </a:r>
            <a:r>
              <a:rPr lang="hu-HU" dirty="0"/>
              <a:t>. 145.000.000 Ft</a:t>
            </a:r>
            <a:r>
              <a:rPr lang="hu-HU" dirty="0" smtClean="0"/>
              <a:t>.</a:t>
            </a:r>
          </a:p>
          <a:p>
            <a:pPr marL="0" indent="0" algn="ctr">
              <a:buNone/>
            </a:pPr>
            <a:endParaRPr lang="hu-HU" dirty="0"/>
          </a:p>
          <a:p>
            <a:pPr marL="0" indent="0">
              <a:buNone/>
            </a:pPr>
            <a:r>
              <a:rPr lang="hu-HU" sz="2700" i="1" dirty="0" smtClean="0"/>
              <a:t>Példa.: Projekt összköltsége 100 m Ft = </a:t>
            </a:r>
          </a:p>
          <a:p>
            <a:pPr marL="0" indent="0">
              <a:buNone/>
            </a:pPr>
            <a:r>
              <a:rPr lang="hu-HU" sz="2700" i="1" dirty="0" smtClean="0"/>
              <a:t>= 30 m Ft támogatás+ 60 m Ft kölcsön + 10 m Ft önerő</a:t>
            </a:r>
          </a:p>
          <a:p>
            <a:pPr marL="0" indent="0">
              <a:buNone/>
            </a:pPr>
            <a:endParaRPr lang="hu-HU" sz="2700" i="1" dirty="0" smtClean="0"/>
          </a:p>
          <a:p>
            <a:pPr marL="0" indent="0">
              <a:buNone/>
            </a:pPr>
            <a:r>
              <a:rPr lang="hu-HU" sz="2900" dirty="0" smtClean="0"/>
              <a:t>Max. projekt 300 </a:t>
            </a:r>
            <a:r>
              <a:rPr lang="hu-HU" sz="2900" dirty="0"/>
              <a:t>millió </a:t>
            </a:r>
            <a:r>
              <a:rPr lang="hu-HU" sz="2900" dirty="0" smtClean="0"/>
              <a:t>Ft, </a:t>
            </a:r>
            <a:r>
              <a:rPr lang="hu-HU" sz="2900" dirty="0"/>
              <a:t>de nem lehet több, mint </a:t>
            </a:r>
            <a:r>
              <a:rPr lang="hu-HU" sz="2900" dirty="0" smtClean="0"/>
              <a:t>a megelőző </a:t>
            </a:r>
            <a:r>
              <a:rPr lang="hu-HU" sz="2900" dirty="0"/>
              <a:t>teljes lezárt üzleti év árbevételének </a:t>
            </a:r>
            <a:r>
              <a:rPr lang="hu-HU" sz="2900" dirty="0" smtClean="0"/>
              <a:t>kétszerese!</a:t>
            </a:r>
            <a:endParaRPr lang="hu-HU" sz="29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7109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913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Támogatható </a:t>
            </a:r>
            <a:r>
              <a:rPr lang="hu-HU" dirty="0">
                <a:solidFill>
                  <a:schemeClr val="bg1"/>
                </a:solidFill>
              </a:rPr>
              <a:t>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328" y="125963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100" b="1" dirty="0"/>
              <a:t>Önállóan támogatható tevékenységek</a:t>
            </a:r>
          </a:p>
          <a:p>
            <a:pPr>
              <a:buFontTx/>
              <a:buChar char="-"/>
            </a:pPr>
            <a:r>
              <a:rPr lang="hu-HU" sz="2100" dirty="0" smtClean="0"/>
              <a:t>A </a:t>
            </a:r>
            <a:r>
              <a:rPr lang="hu-HU" sz="2100" dirty="0"/>
              <a:t>fejlesztendő tevékenység végzéséhez szükséges, </a:t>
            </a:r>
            <a:r>
              <a:rPr lang="hu-HU" sz="2100" b="1" dirty="0"/>
              <a:t>új </a:t>
            </a:r>
            <a:r>
              <a:rPr lang="hu-HU" sz="2100" b="1" dirty="0" smtClean="0"/>
              <a:t>minimum </a:t>
            </a:r>
            <a:r>
              <a:rPr lang="hu-HU" sz="2100" b="1" dirty="0"/>
              <a:t>nettó 100.000 Ft </a:t>
            </a:r>
            <a:r>
              <a:rPr lang="hu-HU" sz="2100" b="1" dirty="0" smtClean="0"/>
              <a:t>értékű eszközök </a:t>
            </a:r>
            <a:r>
              <a:rPr lang="hu-HU" sz="2100" dirty="0" smtClean="0"/>
              <a:t>(megújuló energia is) a Felhívás mellékletében szereplő </a:t>
            </a:r>
            <a:r>
              <a:rPr lang="hu-HU" sz="2100" b="1" dirty="0"/>
              <a:t>Vámtarifa Szám (VTSZ</a:t>
            </a:r>
            <a:r>
              <a:rPr lang="hu-HU" sz="2100" dirty="0"/>
              <a:t>) lista </a:t>
            </a:r>
            <a:r>
              <a:rPr lang="hu-HU" sz="2100" dirty="0" smtClean="0"/>
              <a:t>szerint</a:t>
            </a:r>
          </a:p>
          <a:p>
            <a:pPr marL="0" indent="0">
              <a:buNone/>
            </a:pPr>
            <a:endParaRPr lang="hu-HU" sz="2100" b="1" dirty="0" smtClean="0"/>
          </a:p>
          <a:p>
            <a:pPr marL="0" indent="0">
              <a:buNone/>
            </a:pPr>
            <a:r>
              <a:rPr lang="hu-HU" sz="2100" b="1" dirty="0" smtClean="0"/>
              <a:t>Önállóan nem támogatható tevékenységek</a:t>
            </a:r>
          </a:p>
          <a:p>
            <a:pPr marL="0" indent="0">
              <a:buNone/>
            </a:pPr>
            <a:r>
              <a:rPr lang="hu-HU" sz="2100" dirty="0" smtClean="0"/>
              <a:t>-  </a:t>
            </a:r>
            <a:r>
              <a:rPr lang="hu-HU" sz="2100" dirty="0"/>
              <a:t>Információs technológia-fejlesztés, új informatikai eszközök és </a:t>
            </a:r>
            <a:r>
              <a:rPr lang="hu-HU" sz="2100" dirty="0" smtClean="0"/>
              <a:t>szoftverek </a:t>
            </a:r>
            <a:r>
              <a:rPr lang="hu-HU" sz="2100" dirty="0"/>
              <a:t>(hardver, szoftver) a Felhívás </a:t>
            </a:r>
            <a:r>
              <a:rPr lang="hu-HU" sz="2100" dirty="0" smtClean="0"/>
              <a:t>mellékletében </a:t>
            </a:r>
            <a:r>
              <a:rPr lang="hu-HU" sz="2100" dirty="0"/>
              <a:t>szereplő </a:t>
            </a:r>
            <a:r>
              <a:rPr lang="hu-HU" sz="2100" b="1" dirty="0"/>
              <a:t>VTSZ és TESZOR lista </a:t>
            </a:r>
            <a:r>
              <a:rPr lang="hu-HU" sz="2100" dirty="0"/>
              <a:t>szerint</a:t>
            </a:r>
          </a:p>
          <a:p>
            <a:pPr marL="0" indent="0">
              <a:buNone/>
            </a:pPr>
            <a:r>
              <a:rPr lang="hu-HU" sz="2100" dirty="0" smtClean="0"/>
              <a:t>- Az </a:t>
            </a:r>
            <a:r>
              <a:rPr lang="hu-HU" sz="2100" dirty="0"/>
              <a:t>új eszköz beszerzéséhez kapcsolódó gyártási licenc, gyártási know-how beszerzések </a:t>
            </a:r>
            <a:r>
              <a:rPr lang="hu-HU" sz="2100" b="1" dirty="0" smtClean="0"/>
              <a:t> - </a:t>
            </a:r>
            <a:r>
              <a:rPr lang="hu-HU" sz="2100" b="1" dirty="0" err="1" smtClean="0"/>
              <a:t>max</a:t>
            </a:r>
            <a:r>
              <a:rPr lang="hu-HU" sz="2100" b="1" dirty="0"/>
              <a:t>. 10</a:t>
            </a:r>
            <a:r>
              <a:rPr lang="hu-HU" sz="2100" b="1" dirty="0" smtClean="0"/>
              <a:t>% </a:t>
            </a:r>
            <a:endParaRPr lang="hu-HU" sz="2100" b="1" dirty="0"/>
          </a:p>
          <a:p>
            <a:pPr marL="0" indent="0">
              <a:buNone/>
            </a:pPr>
            <a:r>
              <a:rPr lang="hu-HU" sz="2100" dirty="0" smtClean="0"/>
              <a:t>- Kötelező </a:t>
            </a:r>
            <a:r>
              <a:rPr lang="hu-HU" sz="2100" dirty="0"/>
              <a:t>tájékoztatáshoz és </a:t>
            </a:r>
            <a:r>
              <a:rPr lang="hu-HU" sz="2100" dirty="0" smtClean="0"/>
              <a:t>nyilvánosság </a:t>
            </a:r>
            <a:r>
              <a:rPr lang="hu-HU" sz="2100" b="1" dirty="0" smtClean="0"/>
              <a:t>- max.0,5% </a:t>
            </a:r>
            <a:endParaRPr lang="hu-HU" sz="2100" b="1" dirty="0"/>
          </a:p>
        </p:txBody>
      </p:sp>
    </p:spTree>
    <p:extLst>
      <p:ext uri="{BB962C8B-B14F-4D97-AF65-F5344CB8AC3E}">
        <p14:creationId xmlns:p14="http://schemas.microsoft.com/office/powerpoint/2010/main" val="100264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4759</TotalTime>
  <Words>533</Words>
  <Application>Microsoft Office PowerPoint</Application>
  <PresentationFormat>Diavetítés a képernyőre (4:3 oldalarány)</PresentationFormat>
  <Paragraphs>137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Forte</vt:lpstr>
      <vt:lpstr>Office-téma</vt:lpstr>
      <vt:lpstr>Vállalkozások TÁMOGATÁSA - GINOP keretében  </vt:lpstr>
      <vt:lpstr>TÁMOGATÁS+KÖLCSÖN</vt:lpstr>
      <vt:lpstr>Keretösszeg</vt:lpstr>
      <vt:lpstr>TELEPHELYFEJLESZTÉS</vt:lpstr>
      <vt:lpstr>GINOP-1.2.3-8.3.4-16</vt:lpstr>
      <vt:lpstr>Feldolgozóipari tevékenységek TEÁOR</vt:lpstr>
      <vt:lpstr>Támogatást igénylők köre</vt:lpstr>
      <vt:lpstr>  Támogatás</vt:lpstr>
      <vt:lpstr>Támogatható tevékenységek</vt:lpstr>
      <vt:lpstr>Elszámolható költségek köre</vt:lpstr>
      <vt:lpstr>Építés költségei</vt:lpstr>
      <vt:lpstr>Építés költségei</vt:lpstr>
      <vt:lpstr>Tartalmi értékelési szempontok</vt:lpstr>
      <vt:lpstr>Kölcsön kondíciói</vt:lpstr>
      <vt:lpstr>KÖSZÖNÖM     A     FIGYELMET!   </vt:lpstr>
      <vt:lpstr>PowerPoint bemutató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admin</cp:lastModifiedBy>
  <cp:revision>268</cp:revision>
  <cp:lastPrinted>2016-05-19T09:47:10Z</cp:lastPrinted>
  <dcterms:created xsi:type="dcterms:W3CDTF">2014-03-03T11:13:53Z</dcterms:created>
  <dcterms:modified xsi:type="dcterms:W3CDTF">2016-10-18T09:13:55Z</dcterms:modified>
</cp:coreProperties>
</file>