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9" r:id="rId3"/>
    <p:sldId id="272" r:id="rId4"/>
    <p:sldId id="273" r:id="rId5"/>
    <p:sldId id="277" r:id="rId6"/>
    <p:sldId id="271" r:id="rId7"/>
    <p:sldId id="274" r:id="rId8"/>
    <p:sldId id="265" r:id="rId9"/>
    <p:sldId id="266" r:id="rId10"/>
    <p:sldId id="269" r:id="rId11"/>
    <p:sldId id="267" r:id="rId12"/>
    <p:sldId id="275" r:id="rId13"/>
    <p:sldId id="276" r:id="rId14"/>
    <p:sldId id="264" r:id="rId15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5A97D"/>
    <a:srgbClr val="C68C52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A0A-4F6F-9348-A28A-513C5CCE26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j_ppt_sablon_borito_0222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9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6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0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7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F12E-6F53-2647-A1B6-43B139293B3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5D4A-20B8-4046-831A-A5273C1C57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j_ppt_sablon_belso_0222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9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k.hu/" TargetMode="External"/><Relationship Id="rId2" Type="http://schemas.openxmlformats.org/officeDocument/2006/relationships/hyperlink" Target="mailto:fodor.dora@nak.h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333" y="5514485"/>
            <a:ext cx="781690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3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Nem mezőgazdasági tevékenységek elindításának támogatása</a:t>
            </a:r>
          </a:p>
          <a:p>
            <a:pPr algn="ctr">
              <a:spcAft>
                <a:spcPts val="600"/>
              </a:spcAft>
            </a:pPr>
            <a:r>
              <a:rPr lang="hu-HU" b="1" dirty="0" smtClean="0">
                <a:latin typeface="+mj-lt"/>
                <a:cs typeface="Times New Roman" panose="02020603050405020304" pitchFamily="18" charset="0"/>
              </a:rPr>
              <a:t>Dr. Szili-Fodor Dóra</a:t>
            </a:r>
          </a:p>
          <a:p>
            <a:pPr algn="ctr"/>
            <a:r>
              <a:rPr lang="hu-HU" sz="16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NAK vidékfejlesztési referens</a:t>
            </a:r>
          </a:p>
          <a:p>
            <a:pPr algn="ctr"/>
            <a:r>
              <a:rPr lang="hu-HU" sz="16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2016. október</a:t>
            </a:r>
            <a:endParaRPr lang="en-US" sz="16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/>
          <a:lstStyle/>
          <a:p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Mérföldkövek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34534"/>
            <a:ext cx="8229600" cy="499163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sz="2800" b="1" dirty="0" smtClean="0"/>
              <a:t>1. mérföldkő</a:t>
            </a:r>
            <a:endParaRPr lang="hu-HU" sz="2800" b="1" dirty="0"/>
          </a:p>
          <a:p>
            <a:pPr marL="0" indent="0" algn="just">
              <a:buNone/>
            </a:pPr>
            <a:r>
              <a:rPr lang="hu-HU" sz="2800" dirty="0"/>
              <a:t>	- támogatói okirat kézbesítésétől számított 9 hónapon 		belül</a:t>
            </a:r>
          </a:p>
          <a:p>
            <a:pPr marL="0" indent="0" algn="just">
              <a:buNone/>
            </a:pPr>
            <a:r>
              <a:rPr lang="hu-HU" sz="2800" dirty="0"/>
              <a:t>	- kifizetési kérelem benyújtása a támogatási összeg 75%-ra</a:t>
            </a:r>
          </a:p>
          <a:p>
            <a:pPr marL="0" indent="0" algn="just">
              <a:buNone/>
            </a:pPr>
            <a:r>
              <a:rPr lang="hu-HU" sz="2800" b="1" dirty="0"/>
              <a:t>2. mérföldkő</a:t>
            </a:r>
          </a:p>
          <a:p>
            <a:pPr marL="0" indent="0" algn="just">
              <a:buNone/>
            </a:pPr>
            <a:r>
              <a:rPr lang="hu-HU" sz="2800" dirty="0"/>
              <a:t>	- az üzleti terv megvalósításának kezdetét követő 24 hónap 	múlva</a:t>
            </a:r>
          </a:p>
          <a:p>
            <a:pPr marL="0" indent="0" algn="just">
              <a:buNone/>
            </a:pPr>
            <a:r>
              <a:rPr lang="hu-HU" sz="2800" dirty="0"/>
              <a:t>	- előrehaladási </a:t>
            </a:r>
            <a:r>
              <a:rPr lang="hu-HU" sz="2800" dirty="0" smtClean="0"/>
              <a:t>jelentés benyújtása</a:t>
            </a:r>
            <a:endParaRPr lang="hu-HU" sz="2800" dirty="0"/>
          </a:p>
          <a:p>
            <a:pPr marL="0" indent="0" algn="just">
              <a:buNone/>
            </a:pPr>
            <a:r>
              <a:rPr lang="hu-HU" sz="2500" b="1" dirty="0"/>
              <a:t>3. mérföldkő</a:t>
            </a:r>
          </a:p>
          <a:p>
            <a:pPr marL="0" indent="0" algn="just">
              <a:buNone/>
            </a:pPr>
            <a:r>
              <a:rPr lang="hu-HU" sz="2800" dirty="0"/>
              <a:t>	- legkorábban az 1. mérföldkő benyújtása után 36 </a:t>
            </a:r>
            <a:r>
              <a:rPr lang="hu-HU" sz="2800" dirty="0" smtClean="0"/>
              <a:t>hónappal</a:t>
            </a:r>
            <a:endParaRPr lang="hu-HU" sz="2800" dirty="0"/>
          </a:p>
          <a:p>
            <a:pPr marL="0" indent="0" algn="just">
              <a:buNone/>
            </a:pPr>
            <a:r>
              <a:rPr lang="hu-HU" sz="2800" dirty="0"/>
              <a:t>	- legkésőbb a támogatói okirat kézbesítésétől számított </a:t>
            </a:r>
            <a:r>
              <a:rPr lang="hu-HU" sz="2800" dirty="0" smtClean="0"/>
              <a:t>	48 	hónapon </a:t>
            </a:r>
            <a:r>
              <a:rPr lang="hu-HU" sz="2800" dirty="0"/>
              <a:t>belül</a:t>
            </a:r>
          </a:p>
          <a:p>
            <a:pPr marL="0" indent="0" algn="just">
              <a:buNone/>
            </a:pPr>
            <a:r>
              <a:rPr lang="hu-HU" sz="2800" dirty="0"/>
              <a:t>	- a támogatási összeg fennmaradó 25%-ra</a:t>
            </a:r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17663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Általános</a:t>
            </a:r>
            <a:r>
              <a:rPr lang="hu-HU" dirty="0" smtClean="0"/>
              <a:t> </a:t>
            </a:r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tudnivalók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800" dirty="0" smtClean="0"/>
              <a:t>Fizikai befejezésre </a:t>
            </a:r>
            <a:r>
              <a:rPr lang="hu-HU" sz="2800" b="1" dirty="0" smtClean="0"/>
              <a:t>48 hónap </a:t>
            </a:r>
            <a:r>
              <a:rPr lang="hu-HU" sz="2800" dirty="0" smtClean="0"/>
              <a:t>áll rendelkezésre</a:t>
            </a:r>
          </a:p>
          <a:p>
            <a:pPr marL="0" indent="0" algn="just">
              <a:buNone/>
            </a:pPr>
            <a:endParaRPr lang="hu-HU" sz="2800" dirty="0" smtClean="0"/>
          </a:p>
          <a:p>
            <a:pPr algn="just"/>
            <a:r>
              <a:rPr lang="hu-HU" sz="2800" dirty="0" smtClean="0"/>
              <a:t>Nehéz helyzetben lévő vállalkozás nem támogatható</a:t>
            </a:r>
          </a:p>
          <a:p>
            <a:pPr marL="0" indent="0" algn="just">
              <a:buNone/>
            </a:pPr>
            <a:endParaRPr lang="hu-HU" sz="2800" dirty="0" smtClean="0"/>
          </a:p>
          <a:p>
            <a:pPr algn="just"/>
            <a:r>
              <a:rPr lang="hu-HU" sz="2800" dirty="0" smtClean="0"/>
              <a:t>Csak az átláthatósági nyilatkozat nem </a:t>
            </a:r>
            <a:r>
              <a:rPr lang="hu-HU" sz="2800" dirty="0" err="1" smtClean="0"/>
              <a:t>hiánypótolható</a:t>
            </a:r>
            <a:endParaRPr lang="hu-HU" sz="2800" dirty="0" smtClean="0"/>
          </a:p>
          <a:p>
            <a:pPr marL="0" indent="0" algn="just">
              <a:buNone/>
            </a:pPr>
            <a:endParaRPr lang="hu-HU" sz="2800" dirty="0" smtClean="0"/>
          </a:p>
          <a:p>
            <a:pPr algn="just"/>
            <a:r>
              <a:rPr lang="hu-HU" sz="2800" dirty="0"/>
              <a:t>T</a:t>
            </a:r>
            <a:r>
              <a:rPr lang="hu-HU" sz="2800" dirty="0" smtClean="0"/>
              <a:t>ámogatási </a:t>
            </a:r>
            <a:r>
              <a:rPr lang="hu-HU" sz="2800" dirty="0"/>
              <a:t>kérelmek </a:t>
            </a:r>
            <a:r>
              <a:rPr lang="hu-HU" sz="2800" dirty="0" smtClean="0"/>
              <a:t>benyújtási időszaka: </a:t>
            </a:r>
          </a:p>
          <a:p>
            <a:pPr marL="0" indent="0">
              <a:buNone/>
            </a:pPr>
            <a:r>
              <a:rPr lang="hu-HU" sz="2800" dirty="0"/>
              <a:t>	</a:t>
            </a:r>
            <a:r>
              <a:rPr lang="hu-HU" sz="2800" dirty="0" smtClean="0"/>
              <a:t>2016.10.24.- </a:t>
            </a:r>
            <a:r>
              <a:rPr lang="hu-HU" sz="2800" dirty="0"/>
              <a:t>2018. 10. </a:t>
            </a:r>
            <a:r>
              <a:rPr lang="hu-HU" sz="2800" dirty="0" smtClean="0"/>
              <a:t>23.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91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Tartalmi értékelési szempontok</a:t>
            </a:r>
            <a:endParaRPr lang="hu-HU" sz="32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sz="3000" b="1" dirty="0" smtClean="0"/>
              <a:t>Üzleti terv </a:t>
            </a:r>
            <a:r>
              <a:rPr lang="hu-HU" sz="3000" dirty="0" smtClean="0"/>
              <a:t>minősége 								65 pont</a:t>
            </a:r>
          </a:p>
          <a:p>
            <a:r>
              <a:rPr lang="hu-HU" sz="3000" dirty="0" smtClean="0"/>
              <a:t>Tanyás </a:t>
            </a:r>
            <a:r>
              <a:rPr lang="hu-HU" sz="3000" dirty="0"/>
              <a:t>településeken, tanyagazdaságokban vagy </a:t>
            </a:r>
            <a:r>
              <a:rPr lang="hu-HU" sz="3000" b="1" dirty="0"/>
              <a:t>aprófalvak</a:t>
            </a:r>
            <a:r>
              <a:rPr lang="hu-HU" sz="3000" dirty="0"/>
              <a:t>ban van a támogatást igénylő székhelye /életvitelszerű tartózkodási helye 	</a:t>
            </a:r>
            <a:r>
              <a:rPr lang="hu-HU" sz="3000" dirty="0" smtClean="0"/>
              <a:t> 											10 pont</a:t>
            </a:r>
            <a:endParaRPr lang="hu-HU" sz="3000" dirty="0"/>
          </a:p>
          <a:p>
            <a:pPr algn="just"/>
            <a:r>
              <a:rPr lang="hu-HU" sz="3000" b="1" dirty="0" smtClean="0"/>
              <a:t>Többlet foglalkoztatás </a:t>
            </a:r>
            <a:r>
              <a:rPr lang="hu-HU" sz="3000" dirty="0" smtClean="0"/>
              <a:t>támogatása 					15 pont</a:t>
            </a:r>
          </a:p>
          <a:p>
            <a:r>
              <a:rPr lang="hu-HU" sz="3000" dirty="0" smtClean="0"/>
              <a:t>Támogatást </a:t>
            </a:r>
            <a:r>
              <a:rPr lang="hu-HU" sz="3000" dirty="0"/>
              <a:t>igénylő </a:t>
            </a:r>
            <a:r>
              <a:rPr lang="hu-HU" sz="3000" b="1" dirty="0"/>
              <a:t>székhelye /életvitelszerű tartózkodási helye 	290/2014. (XI. 26.) Korm. rendelet </a:t>
            </a:r>
            <a:r>
              <a:rPr lang="hu-HU" sz="3000" b="1" dirty="0" smtClean="0"/>
              <a:t>szerint</a:t>
            </a:r>
            <a:r>
              <a:rPr lang="hu-HU" sz="3000" dirty="0" smtClean="0"/>
              <a:t>:</a:t>
            </a:r>
            <a:r>
              <a:rPr lang="hu-HU" sz="3000" dirty="0"/>
              <a:t>	</a:t>
            </a:r>
            <a:endParaRPr lang="hu-HU" sz="3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hu-HU" sz="2600" dirty="0" smtClean="0"/>
              <a:t>Komplex programmal fejlesztendő járás 				10 pont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sz="2600" dirty="0" smtClean="0"/>
              <a:t>Fejlesztendő járás </a:t>
            </a:r>
            <a:r>
              <a:rPr lang="hu-HU" sz="2600" dirty="0" smtClean="0"/>
              <a:t>(Letenye) </a:t>
            </a:r>
            <a:r>
              <a:rPr lang="hu-HU" sz="2600" dirty="0" smtClean="0"/>
              <a:t>						</a:t>
            </a:r>
            <a:r>
              <a:rPr lang="hu-HU" sz="2600" dirty="0" smtClean="0"/>
              <a:t>8 </a:t>
            </a:r>
            <a:r>
              <a:rPr lang="hu-HU" sz="2600" dirty="0" smtClean="0"/>
              <a:t>pont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sz="2600" dirty="0" smtClean="0"/>
              <a:t>Kedvezményezett járás (Lenti, </a:t>
            </a:r>
            <a:r>
              <a:rPr lang="hu-HU" sz="2600" dirty="0" err="1" smtClean="0"/>
              <a:t>Z.sztgrót</a:t>
            </a:r>
            <a:r>
              <a:rPr lang="hu-HU" sz="2600" dirty="0" smtClean="0"/>
              <a:t>) 			</a:t>
            </a:r>
            <a:r>
              <a:rPr lang="hu-HU" sz="2600" dirty="0" smtClean="0"/>
              <a:t>	5 pont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Összesen </a:t>
            </a:r>
            <a:r>
              <a:rPr lang="hu-HU" dirty="0"/>
              <a:t>	</a:t>
            </a:r>
            <a:r>
              <a:rPr lang="hu-HU" b="1" dirty="0"/>
              <a:t>100 </a:t>
            </a:r>
            <a:r>
              <a:rPr lang="hu-HU" b="1" dirty="0" smtClean="0"/>
              <a:t>pont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21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Tartalmi értékelési szempontok</a:t>
            </a:r>
            <a:endParaRPr lang="hu-HU" sz="32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3000" b="1" dirty="0" smtClean="0"/>
              <a:t>Üzleti terv (65 pont):</a:t>
            </a:r>
          </a:p>
          <a:p>
            <a:r>
              <a:rPr lang="hu-HU" dirty="0" smtClean="0"/>
              <a:t>Megalapozottság és </a:t>
            </a:r>
            <a:r>
              <a:rPr lang="hu-HU" dirty="0"/>
              <a:t>fenntarthatóság 	</a:t>
            </a:r>
            <a:r>
              <a:rPr lang="hu-HU" dirty="0" smtClean="0"/>
              <a:t>			30 </a:t>
            </a:r>
            <a:r>
              <a:rPr lang="hu-HU" dirty="0"/>
              <a:t>	</a:t>
            </a:r>
            <a:r>
              <a:rPr lang="hu-HU" dirty="0" smtClean="0"/>
              <a:t>pont</a:t>
            </a:r>
            <a:endParaRPr lang="hu-HU" dirty="0"/>
          </a:p>
          <a:p>
            <a:r>
              <a:rPr lang="hu-HU" dirty="0"/>
              <a:t>Innovatív tartalom 	</a:t>
            </a:r>
            <a:r>
              <a:rPr lang="hu-HU" dirty="0" smtClean="0"/>
              <a:t>								15 </a:t>
            </a:r>
            <a:r>
              <a:rPr lang="hu-HU" dirty="0"/>
              <a:t>	</a:t>
            </a:r>
            <a:r>
              <a:rPr lang="hu-HU" dirty="0" smtClean="0"/>
              <a:t>pont</a:t>
            </a:r>
            <a:endParaRPr lang="hu-HU" dirty="0"/>
          </a:p>
          <a:p>
            <a:r>
              <a:rPr lang="hu-HU" dirty="0"/>
              <a:t>Pénzügyi terv 	</a:t>
            </a:r>
            <a:r>
              <a:rPr lang="hu-HU" dirty="0" smtClean="0"/>
              <a:t>									5 pont</a:t>
            </a:r>
            <a:endParaRPr lang="hu-HU" dirty="0"/>
          </a:p>
          <a:p>
            <a:r>
              <a:rPr lang="hu-HU" dirty="0"/>
              <a:t>Költséghatékonyság </a:t>
            </a:r>
            <a:r>
              <a:rPr lang="hu-HU" dirty="0" smtClean="0"/>
              <a:t>				</a:t>
            </a:r>
            <a:r>
              <a:rPr lang="hu-HU" dirty="0"/>
              <a:t>	</a:t>
            </a:r>
            <a:r>
              <a:rPr lang="hu-HU" dirty="0" smtClean="0"/>
              <a:t>				5 pont</a:t>
            </a:r>
            <a:endParaRPr lang="hu-HU" dirty="0"/>
          </a:p>
          <a:p>
            <a:r>
              <a:rPr lang="hu-HU" dirty="0"/>
              <a:t>Környezeti és klíma-adaptációs szempontok </a:t>
            </a:r>
            <a:r>
              <a:rPr lang="hu-HU" dirty="0" smtClean="0"/>
              <a:t>érvényesítése		 </a:t>
            </a:r>
            <a:r>
              <a:rPr lang="hu-HU" dirty="0"/>
              <a:t>	</a:t>
            </a:r>
            <a:r>
              <a:rPr lang="hu-HU" dirty="0" smtClean="0"/>
              <a:t>								5 pont </a:t>
            </a:r>
          </a:p>
          <a:p>
            <a:r>
              <a:rPr lang="hu-HU" dirty="0" smtClean="0"/>
              <a:t>A </a:t>
            </a:r>
            <a:r>
              <a:rPr lang="hu-HU" dirty="0"/>
              <a:t>tervezett tevékenység vonatkozásában releváns minősítési </a:t>
            </a:r>
            <a:r>
              <a:rPr lang="hu-HU" dirty="0" smtClean="0"/>
              <a:t>rendszerben </a:t>
            </a:r>
            <a:r>
              <a:rPr lang="hu-HU" dirty="0"/>
              <a:t>való részvétel </a:t>
            </a:r>
            <a:r>
              <a:rPr lang="hu-HU" dirty="0" smtClean="0"/>
              <a:t>vállalása</a:t>
            </a:r>
            <a:r>
              <a:rPr lang="hu-HU" dirty="0"/>
              <a:t>	5 </a:t>
            </a:r>
            <a:r>
              <a:rPr lang="hu-HU" dirty="0" smtClean="0"/>
              <a:t>pont</a:t>
            </a:r>
            <a:r>
              <a:rPr lang="hu-HU" dirty="0"/>
              <a:t>	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15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spcBef>
                <a:spcPts val="0"/>
              </a:spcBef>
              <a:buNone/>
            </a:pPr>
            <a:endParaRPr lang="hu-H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u-H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38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Köszönöm megtisztelő figyelmüket!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b="1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>
                <a:solidFill>
                  <a:srgbClr val="006600"/>
                </a:solidFill>
              </a:rPr>
              <a:t>Dr. Szili-Fodor Dóra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006600"/>
                </a:solidFill>
              </a:rPr>
              <a:t>vidékfejlesztési referens</a:t>
            </a:r>
          </a:p>
          <a:p>
            <a:pPr marL="0" indent="0" algn="ctr">
              <a:buNone/>
            </a:pPr>
            <a:endParaRPr lang="hu-HU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hu-HU" dirty="0">
                <a:solidFill>
                  <a:srgbClr val="006600"/>
                </a:solidFill>
              </a:rPr>
              <a:t>Zala Megyei Igazgatóság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006600"/>
                </a:solidFill>
              </a:rPr>
              <a:t>8900 Zalaegerszeg, Batthyány L . u. 11.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006600"/>
                </a:solidFill>
              </a:rPr>
              <a:t>T</a:t>
            </a:r>
            <a:r>
              <a:rPr lang="hu-HU" dirty="0" smtClean="0">
                <a:solidFill>
                  <a:srgbClr val="006600"/>
                </a:solidFill>
              </a:rPr>
              <a:t>el</a:t>
            </a:r>
            <a:r>
              <a:rPr lang="hu-HU" dirty="0">
                <a:solidFill>
                  <a:srgbClr val="006600"/>
                </a:solidFill>
              </a:rPr>
              <a:t>.: </a:t>
            </a:r>
            <a:r>
              <a:rPr lang="hu-HU" dirty="0" smtClean="0">
                <a:solidFill>
                  <a:srgbClr val="006600"/>
                </a:solidFill>
              </a:rPr>
              <a:t>70/436-5329</a:t>
            </a:r>
          </a:p>
          <a:p>
            <a:pPr marL="0" indent="0" algn="ctr">
              <a:buNone/>
            </a:pPr>
            <a:r>
              <a:rPr lang="hu-HU" dirty="0" err="1" smtClean="0">
                <a:solidFill>
                  <a:srgbClr val="006600"/>
                </a:solidFill>
                <a:hlinkClick r:id="rId2"/>
              </a:rPr>
              <a:t>fodor.dora</a:t>
            </a:r>
            <a:r>
              <a:rPr lang="hu-HU" dirty="0" smtClean="0">
                <a:solidFill>
                  <a:srgbClr val="006600"/>
                </a:solidFill>
                <a:hlinkClick r:id="rId2"/>
              </a:rPr>
              <a:t>@</a:t>
            </a:r>
            <a:r>
              <a:rPr lang="hu-HU" dirty="0" err="1" smtClean="0">
                <a:solidFill>
                  <a:srgbClr val="006600"/>
                </a:solidFill>
                <a:hlinkClick r:id="rId2"/>
              </a:rPr>
              <a:t>nak.hu</a:t>
            </a:r>
            <a:endParaRPr lang="hu-HU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hu-HU" dirty="0" err="1">
                <a:solidFill>
                  <a:srgbClr val="006600"/>
                </a:solidFill>
                <a:hlinkClick r:id="rId3"/>
              </a:rPr>
              <a:t>www.nak.hu</a:t>
            </a:r>
            <a:endParaRPr lang="hu-HU" dirty="0">
              <a:solidFill>
                <a:srgbClr val="0066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u-HU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u-H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62" y="521351"/>
            <a:ext cx="4743450" cy="18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5895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Célterületek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533"/>
            <a:ext cx="8404789" cy="5672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5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célterület</a:t>
            </a:r>
          </a:p>
          <a:p>
            <a:pPr marL="0" indent="0" algn="just">
              <a:buNone/>
            </a:pPr>
            <a:r>
              <a:rPr lang="hu-H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vidéki térségekben a mezőgazdasági 	</a:t>
            </a:r>
            <a:r>
              <a:rPr lang="hu-HU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mikrovállalkozások</a:t>
            </a:r>
            <a:r>
              <a:rPr lang="hu-H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által nem mezőgazdasági 	tevékenység indítása</a:t>
            </a:r>
          </a:p>
          <a:p>
            <a:pPr marL="0" indent="0">
              <a:buNone/>
            </a:pPr>
            <a:r>
              <a:rPr lang="hu-H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forrás: 5,54 Mrd Ft</a:t>
            </a:r>
          </a:p>
          <a:p>
            <a:pPr marL="0" indent="0">
              <a:buNone/>
            </a:pPr>
            <a:endParaRPr lang="hu-HU" sz="2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5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célterület</a:t>
            </a:r>
          </a:p>
          <a:p>
            <a:pPr marL="0" indent="0" algn="just">
              <a:buNone/>
            </a:pPr>
            <a:r>
              <a:rPr lang="hu-H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vidéki térségekben nem mezőgazdasági 	</a:t>
            </a:r>
            <a:r>
              <a:rPr lang="hu-HU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mikrovállalkozás</a:t>
            </a:r>
            <a:r>
              <a:rPr lang="hu-H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indítása</a:t>
            </a:r>
          </a:p>
          <a:p>
            <a:pPr marL="0" indent="0" algn="just">
              <a:buNone/>
            </a:pPr>
            <a:r>
              <a:rPr lang="hu-H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forrás: 8,31 Mrd Ft</a:t>
            </a:r>
          </a:p>
          <a:p>
            <a:pPr marL="0" indent="0">
              <a:buNone/>
            </a:pPr>
            <a:endParaRPr lang="hu-HU" sz="2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500" i="1" dirty="0"/>
              <a:t>Egyszerre két támogatási célterületre </a:t>
            </a:r>
            <a:r>
              <a:rPr lang="hu-HU" sz="2500" i="1" dirty="0" smtClean="0"/>
              <a:t>nem lehet támogatási kérelmet benyújtani!</a:t>
            </a:r>
            <a:endParaRPr lang="hu-HU" sz="25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06" y="112797"/>
            <a:ext cx="1686389" cy="6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4267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Támogatás</a:t>
            </a:r>
            <a:r>
              <a:rPr lang="hu-HU" sz="3200" dirty="0" smtClean="0"/>
              <a:t> </a:t>
            </a:r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mértéke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4268"/>
            <a:ext cx="8229600" cy="32512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hu-HU" sz="5300" dirty="0" smtClean="0"/>
              <a:t>40.000 </a:t>
            </a:r>
            <a:r>
              <a:rPr lang="hu-HU" sz="5300" dirty="0"/>
              <a:t>€ </a:t>
            </a:r>
            <a:r>
              <a:rPr lang="hu-HU" sz="5300" dirty="0" smtClean="0"/>
              <a:t>átalány </a:t>
            </a:r>
            <a:r>
              <a:rPr lang="hu-HU" sz="5300" dirty="0"/>
              <a:t>jellegű támogatás </a:t>
            </a:r>
            <a:endParaRPr lang="hu-HU" sz="5300" dirty="0" smtClean="0"/>
          </a:p>
          <a:p>
            <a:pPr algn="ctr"/>
            <a:r>
              <a:rPr lang="hu-HU" sz="5300" dirty="0" smtClean="0"/>
              <a:t>5 évre</a:t>
            </a:r>
          </a:p>
          <a:p>
            <a:pPr algn="ctr"/>
            <a:r>
              <a:rPr lang="hu-HU" sz="5300" dirty="0" smtClean="0"/>
              <a:t>üzleti </a:t>
            </a:r>
            <a:r>
              <a:rPr lang="hu-HU" sz="5300" dirty="0"/>
              <a:t>terv </a:t>
            </a:r>
            <a:r>
              <a:rPr lang="hu-HU" sz="5300" dirty="0" smtClean="0"/>
              <a:t>alapján</a:t>
            </a:r>
          </a:p>
          <a:p>
            <a:pPr algn="ctr"/>
            <a:r>
              <a:rPr lang="hu-HU" sz="5300" dirty="0" smtClean="0"/>
              <a:t>2 részletben</a:t>
            </a:r>
          </a:p>
          <a:p>
            <a:pPr marL="0" indent="0">
              <a:buNone/>
            </a:pPr>
            <a:endParaRPr lang="hu-HU" sz="5300" dirty="0"/>
          </a:p>
          <a:p>
            <a:r>
              <a:rPr lang="hu-HU" sz="5300" dirty="0"/>
              <a:t>Első kifizetési kérelem: 75%</a:t>
            </a:r>
          </a:p>
          <a:p>
            <a:endParaRPr lang="hu-HU" sz="5300" dirty="0"/>
          </a:p>
          <a:p>
            <a:r>
              <a:rPr lang="hu-HU" sz="5300" dirty="0"/>
              <a:t>Második kifizetési kérelem: 25%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3704695"/>
            <a:ext cx="8229600" cy="93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Területi korlát</a:t>
            </a:r>
            <a:endParaRPr lang="hu-HU" sz="32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7200" y="4635501"/>
            <a:ext cx="8229600" cy="196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500" dirty="0"/>
              <a:t>k</a:t>
            </a:r>
            <a:r>
              <a:rPr lang="hu-HU" sz="2500" dirty="0" smtClean="0"/>
              <a:t>izárólag vidéki térségek  </a:t>
            </a:r>
            <a:r>
              <a:rPr lang="hu-HU" sz="1600" dirty="0" smtClean="0"/>
              <a:t>(10 </a:t>
            </a:r>
            <a:r>
              <a:rPr lang="hu-HU" sz="1600" dirty="0"/>
              <a:t>ezer főnél </a:t>
            </a:r>
            <a:r>
              <a:rPr lang="hu-HU" sz="1600" dirty="0" smtClean="0"/>
              <a:t>kevesebb lakosú) </a:t>
            </a:r>
            <a:r>
              <a:rPr lang="hu-HU" sz="1600" dirty="0"/>
              <a:t>(összesen 2961 település, 3,92 millió lakos, 74 862 km2</a:t>
            </a:r>
            <a:r>
              <a:rPr lang="hu-HU" sz="1600" dirty="0" smtClean="0"/>
              <a:t>) </a:t>
            </a:r>
            <a:r>
              <a:rPr lang="hu-HU" sz="2500" dirty="0" smtClean="0"/>
              <a:t>a 3 és 4. sz. melléklet szerint</a:t>
            </a:r>
          </a:p>
          <a:p>
            <a:pPr algn="just"/>
            <a:r>
              <a:rPr lang="hu-HU" sz="2500" dirty="0"/>
              <a:t>nem </a:t>
            </a:r>
            <a:r>
              <a:rPr lang="hu-HU" sz="2500" dirty="0" smtClean="0"/>
              <a:t>támogatható </a:t>
            </a:r>
            <a:r>
              <a:rPr lang="hu-HU" sz="2500" dirty="0"/>
              <a:t>Budapest és a budapesti agglomerációhoz tartozó </a:t>
            </a:r>
            <a:r>
              <a:rPr lang="hu-HU" sz="2500" dirty="0" smtClean="0"/>
              <a:t>települések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957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2466"/>
            <a:ext cx="8229600" cy="524933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Jogosultak</a:t>
            </a:r>
            <a:r>
              <a:rPr lang="hu-HU" dirty="0" smtClean="0"/>
              <a:t> </a:t>
            </a:r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köre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69818"/>
            <a:ext cx="82296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8800" b="1" dirty="0" smtClean="0"/>
              <a:t>1. </a:t>
            </a:r>
            <a:r>
              <a:rPr lang="hu-HU" sz="9600" b="1" dirty="0" smtClean="0"/>
              <a:t>célterület mezőgazdasági </a:t>
            </a:r>
            <a:r>
              <a:rPr lang="hu-HU" sz="9600" b="1" dirty="0"/>
              <a:t>termelő</a:t>
            </a:r>
            <a:r>
              <a:rPr lang="hu-HU" sz="9600" dirty="0"/>
              <a:t>, </a:t>
            </a:r>
            <a:r>
              <a:rPr lang="hu-HU" sz="9600" dirty="0" smtClean="0"/>
              <a:t>aki:</a:t>
            </a:r>
          </a:p>
          <a:p>
            <a:pPr marL="0" indent="0">
              <a:buNone/>
            </a:pPr>
            <a:endParaRPr lang="hu-HU" sz="9600" dirty="0"/>
          </a:p>
          <a:p>
            <a:pPr marL="541338" indent="-269875" algn="just">
              <a:buFont typeface="Courier New" panose="02070309020205020404" pitchFamily="49" charset="0"/>
              <a:buChar char="o"/>
            </a:pPr>
            <a:r>
              <a:rPr lang="hu-HU" sz="9600" dirty="0" smtClean="0"/>
              <a:t>a </a:t>
            </a:r>
            <a:r>
              <a:rPr lang="hu-HU" sz="9600" dirty="0"/>
              <a:t>2004. évi XXXIV. törvény alapján </a:t>
            </a:r>
            <a:r>
              <a:rPr lang="hu-HU" sz="9600" b="1" i="1" dirty="0" err="1"/>
              <a:t>mikrovállalkozásnak</a:t>
            </a:r>
            <a:r>
              <a:rPr lang="hu-HU" sz="9600" b="1" i="1" dirty="0"/>
              <a:t> </a:t>
            </a:r>
            <a:r>
              <a:rPr lang="hu-HU" sz="9600" b="1" i="1" dirty="0" smtClean="0"/>
              <a:t>minősül</a:t>
            </a:r>
            <a:endParaRPr lang="hu-HU" sz="9600" b="1" i="1" dirty="0"/>
          </a:p>
          <a:p>
            <a:pPr marL="541338" indent="-269875" algn="just">
              <a:buFont typeface="Courier New" panose="02070309020205020404" pitchFamily="49" charset="0"/>
              <a:buChar char="o"/>
            </a:pPr>
            <a:r>
              <a:rPr lang="hu-HU" sz="9600" dirty="0" smtClean="0"/>
              <a:t>a </a:t>
            </a:r>
            <a:r>
              <a:rPr lang="hu-HU" sz="9600" dirty="0"/>
              <a:t>támogatási kérelem benyújtását megelőző teljes lezárt üzleti évben elért </a:t>
            </a:r>
            <a:r>
              <a:rPr lang="hu-HU" sz="9600" b="1" i="1" dirty="0"/>
              <a:t>éves árbevételének legalább 50%-a mezőgazdasági tevékenységből származik </a:t>
            </a:r>
            <a:endParaRPr lang="hu-HU" sz="9600" b="1" i="1" dirty="0" smtClean="0"/>
          </a:p>
          <a:p>
            <a:r>
              <a:rPr lang="hu-HU" sz="9600" b="1" i="1" dirty="0" smtClean="0"/>
              <a:t>székhelye/életvitelszerű tartózkodási helye </a:t>
            </a:r>
            <a:r>
              <a:rPr lang="hu-HU" sz="9600" dirty="0" smtClean="0"/>
              <a:t>legalább a támogatási </a:t>
            </a:r>
            <a:r>
              <a:rPr lang="hu-HU" sz="9600" b="1" i="1" dirty="0" smtClean="0"/>
              <a:t>kérelem </a:t>
            </a:r>
            <a:r>
              <a:rPr lang="hu-HU" sz="9600" b="1" i="1" dirty="0"/>
              <a:t>benyújtását megelőző év január elsejétől</a:t>
            </a:r>
            <a:r>
              <a:rPr lang="hu-HU" sz="9600" dirty="0"/>
              <a:t> </a:t>
            </a:r>
            <a:r>
              <a:rPr lang="hu-HU" sz="9600" dirty="0" smtClean="0"/>
              <a:t>vidéki/tanyás térségben van </a:t>
            </a:r>
          </a:p>
          <a:p>
            <a:r>
              <a:rPr lang="hu-HU" sz="9600" dirty="0" smtClean="0"/>
              <a:t>a </a:t>
            </a:r>
            <a:r>
              <a:rPr lang="hu-HU" sz="9600" b="1" dirty="0"/>
              <a:t>fejlesztendő tevékenység nem szerep</a:t>
            </a:r>
            <a:r>
              <a:rPr lang="hu-HU" sz="9600" dirty="0"/>
              <a:t>el a bejegyzett (NAV felé bejelentett) tevékenységei </a:t>
            </a:r>
            <a:r>
              <a:rPr lang="hu-HU" sz="9600" dirty="0" smtClean="0"/>
              <a:t>között</a:t>
            </a:r>
          </a:p>
          <a:p>
            <a:r>
              <a:rPr lang="hu-HU" sz="9600" b="1" dirty="0" smtClean="0"/>
              <a:t>r</a:t>
            </a:r>
            <a:r>
              <a:rPr lang="pt-BR" sz="9600" b="1" dirty="0" smtClean="0"/>
              <a:t>endelkezik </a:t>
            </a:r>
            <a:r>
              <a:rPr lang="pt-BR" sz="9600" dirty="0"/>
              <a:t>a 2007. évi XVII. törvény 28. §-a szerint </a:t>
            </a:r>
            <a:r>
              <a:rPr lang="pt-BR" sz="9600" b="1" dirty="0"/>
              <a:t>ügyfél- azonosítóval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hu-HU" sz="9600" dirty="0" smtClean="0"/>
          </a:p>
          <a:p>
            <a:pPr marL="0" indent="0" algn="just">
              <a:buNone/>
            </a:pPr>
            <a:endParaRPr lang="hu-HU" sz="96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2466"/>
            <a:ext cx="8229600" cy="524933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Jogosultak</a:t>
            </a:r>
            <a:r>
              <a:rPr lang="hu-HU" dirty="0" smtClean="0"/>
              <a:t> </a:t>
            </a:r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köre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6764"/>
            <a:ext cx="8229600" cy="5283200"/>
          </a:xfrm>
        </p:spPr>
        <p:txBody>
          <a:bodyPr>
            <a:normAutofit fontScale="32500" lnSpcReduction="20000"/>
          </a:bodyPr>
          <a:lstStyle/>
          <a:p>
            <a:pPr marL="271463" indent="0" algn="just">
              <a:buNone/>
            </a:pPr>
            <a:endParaRPr lang="hu-HU" sz="4000" dirty="0" smtClean="0"/>
          </a:p>
          <a:p>
            <a:pPr marL="0" indent="0" algn="just">
              <a:buNone/>
            </a:pPr>
            <a:r>
              <a:rPr lang="hu-HU" sz="7400" b="1" dirty="0" smtClean="0"/>
              <a:t>2. </a:t>
            </a:r>
            <a:r>
              <a:rPr lang="hu-HU" sz="7400" b="1" dirty="0"/>
              <a:t>c</a:t>
            </a:r>
            <a:r>
              <a:rPr lang="hu-HU" sz="7400" b="1" dirty="0" smtClean="0"/>
              <a:t>élterület magánszemély</a:t>
            </a:r>
            <a:r>
              <a:rPr lang="hu-HU" sz="7400" dirty="0" smtClean="0"/>
              <a:t>, aki:</a:t>
            </a:r>
          </a:p>
          <a:p>
            <a:pPr marL="0" indent="0" algn="just">
              <a:buNone/>
            </a:pPr>
            <a:endParaRPr lang="hu-HU" sz="7400" dirty="0"/>
          </a:p>
          <a:p>
            <a:pPr algn="just"/>
            <a:r>
              <a:rPr lang="hu-HU" sz="7400" dirty="0"/>
              <a:t>legalább a támogatási kérelem</a:t>
            </a:r>
            <a:r>
              <a:rPr lang="hu-HU" sz="7400" b="1" i="1" dirty="0"/>
              <a:t> benyújtását megelőző év január első napjától életvitelszerű tartózkodási hellyel </a:t>
            </a:r>
            <a:r>
              <a:rPr lang="hu-HU" sz="7400" dirty="0"/>
              <a:t>vidéki/tanyás térségben van </a:t>
            </a:r>
            <a:endParaRPr lang="hu-HU" sz="7400" dirty="0" smtClean="0"/>
          </a:p>
          <a:p>
            <a:pPr algn="just"/>
            <a:r>
              <a:rPr lang="hu-HU" sz="7400" b="1" dirty="0" smtClean="0"/>
              <a:t>18</a:t>
            </a:r>
            <a:r>
              <a:rPr lang="hu-HU" sz="7400" b="1" dirty="0"/>
              <a:t>. életévét betöltött</a:t>
            </a:r>
            <a:r>
              <a:rPr lang="hu-HU" sz="7400" dirty="0"/>
              <a:t>, cselekvőképes természetes személy; </a:t>
            </a:r>
          </a:p>
          <a:p>
            <a:pPr algn="just"/>
            <a:r>
              <a:rPr lang="hu-HU" sz="7400" b="1" dirty="0" smtClean="0"/>
              <a:t>első </a:t>
            </a:r>
            <a:r>
              <a:rPr lang="hu-HU" sz="7400" b="1" dirty="0"/>
              <a:t>ízben indít </a:t>
            </a:r>
            <a:r>
              <a:rPr lang="hu-HU" sz="7400" b="1" dirty="0" smtClean="0"/>
              <a:t>vállalkozást </a:t>
            </a:r>
            <a:r>
              <a:rPr lang="hu-HU" sz="7400" dirty="0" smtClean="0"/>
              <a:t>(nem tagja, nem volt tagja, ill. nem tulajdonosa, nem volt tulajdonosa már </a:t>
            </a:r>
            <a:r>
              <a:rPr lang="hu-HU" sz="7400" dirty="0"/>
              <a:t>bejegyzett vagy </a:t>
            </a:r>
            <a:r>
              <a:rPr lang="hu-HU" sz="7400" dirty="0" smtClean="0"/>
              <a:t>korábban megszűnt vállalkozásnak)</a:t>
            </a:r>
          </a:p>
          <a:p>
            <a:pPr algn="just"/>
            <a:r>
              <a:rPr lang="hu-HU" sz="7400" b="1" dirty="0" smtClean="0"/>
              <a:t>r</a:t>
            </a:r>
            <a:r>
              <a:rPr lang="pt-BR" sz="7400" b="1" dirty="0" smtClean="0"/>
              <a:t>endelkezik </a:t>
            </a:r>
            <a:r>
              <a:rPr lang="pt-BR" sz="7400" dirty="0"/>
              <a:t>a 2007. évi XVII. törvény 28. §-a szerint </a:t>
            </a:r>
            <a:r>
              <a:rPr lang="pt-BR" sz="7400" b="1" dirty="0"/>
              <a:t>ügyfél- azonosítóval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hu-HU" sz="2400" dirty="0" smtClean="0"/>
          </a:p>
          <a:p>
            <a:pPr marL="0" indent="0" algn="just">
              <a:buNone/>
            </a:pP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1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8667" y="2624667"/>
            <a:ext cx="8229600" cy="719666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Nem támogatható tevékenységek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01423"/>
            <a:ext cx="8229600" cy="1964266"/>
          </a:xfrm>
        </p:spPr>
        <p:txBody>
          <a:bodyPr>
            <a:normAutofit/>
          </a:bodyPr>
          <a:lstStyle/>
          <a:p>
            <a:r>
              <a:rPr lang="hu-HU" sz="2500" dirty="0"/>
              <a:t>k</a:t>
            </a:r>
            <a:r>
              <a:rPr lang="hu-HU" sz="2500" dirty="0" smtClean="0"/>
              <a:t>ézműves tevékenységek</a:t>
            </a:r>
          </a:p>
          <a:p>
            <a:r>
              <a:rPr lang="hu-HU" sz="2500" dirty="0"/>
              <a:t>k</a:t>
            </a:r>
            <a:r>
              <a:rPr lang="hu-HU" sz="2500" dirty="0" smtClean="0"/>
              <a:t>isipari tevékenységek</a:t>
            </a:r>
          </a:p>
          <a:p>
            <a:r>
              <a:rPr lang="hu-HU" sz="2500" dirty="0"/>
              <a:t>t</a:t>
            </a:r>
            <a:r>
              <a:rPr lang="hu-HU" sz="2500" dirty="0" smtClean="0"/>
              <a:t>urisztikai szolgáltató tevékenységek</a:t>
            </a:r>
          </a:p>
          <a:p>
            <a:r>
              <a:rPr lang="hu-HU" sz="2500" dirty="0"/>
              <a:t>b</a:t>
            </a:r>
            <a:r>
              <a:rPr lang="hu-HU" sz="2500" dirty="0" smtClean="0"/>
              <a:t>ármilyen egyéb termelő vagy szolgáltató tevékenység</a:t>
            </a:r>
            <a:endParaRPr lang="hu-HU" sz="25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541867" y="93928"/>
            <a:ext cx="8229600" cy="707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T</a:t>
            </a:r>
            <a:r>
              <a:rPr lang="hu-HU" sz="32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ámogatható tevékenységek </a:t>
            </a:r>
            <a:endParaRPr lang="hu-HU" sz="32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40267" y="3344333"/>
            <a:ext cx="8229600" cy="310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500" i="1" dirty="0" smtClean="0"/>
              <a:t>mezőgazdasági termék feldolgozására </a:t>
            </a:r>
            <a:r>
              <a:rPr lang="hu-HU" sz="2500" dirty="0" smtClean="0"/>
              <a:t>(</a:t>
            </a:r>
            <a:r>
              <a:rPr lang="hu-HU" sz="2500" dirty="0" err="1" smtClean="0"/>
              <a:t>Annex</a:t>
            </a:r>
            <a:r>
              <a:rPr lang="hu-HU" sz="2500" dirty="0" smtClean="0"/>
              <a:t> I terméklista) </a:t>
            </a:r>
            <a:r>
              <a:rPr lang="hu-HU" sz="2500" i="1" dirty="0" smtClean="0"/>
              <a:t>és értékesítésére irányuló fejlesztés</a:t>
            </a:r>
          </a:p>
          <a:p>
            <a:pPr algn="just"/>
            <a:r>
              <a:rPr lang="hu-HU" sz="2500" i="1" dirty="0" smtClean="0"/>
              <a:t>energetikai termelő és megújuló energia termelésre irányuló beruházás és fejlesztés</a:t>
            </a:r>
          </a:p>
          <a:p>
            <a:pPr algn="just"/>
            <a:r>
              <a:rPr lang="hu-HU" sz="2500" i="1" dirty="0" smtClean="0"/>
              <a:t>az üzleti tervben bemutatott projektben nem szereplő tevékenységek</a:t>
            </a:r>
          </a:p>
          <a:p>
            <a:pPr algn="just"/>
            <a:r>
              <a:rPr lang="hu-HU" sz="2500" i="1" dirty="0" smtClean="0"/>
              <a:t>elsődleges mezőgazdasági termelés</a:t>
            </a:r>
            <a:endParaRPr lang="hu-HU" sz="2500" i="1" dirty="0"/>
          </a:p>
        </p:txBody>
      </p:sp>
    </p:spTree>
    <p:extLst>
      <p:ext uri="{BB962C8B-B14F-4D97-AF65-F5344CB8AC3E}">
        <p14:creationId xmlns:p14="http://schemas.microsoft.com/office/powerpoint/2010/main" val="41639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Elfogadható turisztikai szakképesítések listája</a:t>
            </a:r>
            <a:endParaRPr lang="hu-HU" sz="32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6933"/>
            <a:ext cx="8229600" cy="50492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hu-HU" sz="1500" b="1" dirty="0"/>
          </a:p>
          <a:p>
            <a:r>
              <a:rPr lang="es-ES" sz="3500" dirty="0" smtClean="0"/>
              <a:t>Vendéglátó eladó 		</a:t>
            </a:r>
          </a:p>
          <a:p>
            <a:r>
              <a:rPr lang="hu-HU" sz="3500" dirty="0" smtClean="0"/>
              <a:t>Vendéglátó-üzletvezető 		</a:t>
            </a:r>
          </a:p>
          <a:p>
            <a:r>
              <a:rPr lang="hu-HU" sz="3500" dirty="0" smtClean="0"/>
              <a:t>Vendéglátás-szervező 		</a:t>
            </a:r>
          </a:p>
          <a:p>
            <a:r>
              <a:rPr lang="hu-HU" sz="3500" dirty="0" smtClean="0"/>
              <a:t>Turisztikai szervező, értékesítő 		</a:t>
            </a:r>
          </a:p>
          <a:p>
            <a:r>
              <a:rPr lang="hu-HU" sz="3500" dirty="0" smtClean="0"/>
              <a:t>Kistermelői élelmiszer-előállító, falusi vendéglátó 		</a:t>
            </a:r>
          </a:p>
          <a:p>
            <a:r>
              <a:rPr lang="hu-HU" sz="3500" dirty="0" smtClean="0"/>
              <a:t>Idegenvezető 		</a:t>
            </a:r>
          </a:p>
          <a:p>
            <a:r>
              <a:rPr lang="hu-HU" sz="3500" dirty="0" smtClean="0"/>
              <a:t>Fogadós 		</a:t>
            </a:r>
          </a:p>
          <a:p>
            <a:r>
              <a:rPr lang="hu-HU" sz="3500" dirty="0" smtClean="0"/>
              <a:t>Turizmus-vendéglátás </a:t>
            </a:r>
            <a:r>
              <a:rPr lang="hu-HU" sz="3500" dirty="0" err="1" smtClean="0"/>
              <a:t>BSc</a:t>
            </a:r>
            <a:r>
              <a:rPr lang="hu-HU" sz="3500" dirty="0" smtClean="0"/>
              <a:t>. vagy </a:t>
            </a:r>
            <a:r>
              <a:rPr lang="hu-HU" sz="3500" dirty="0" err="1" smtClean="0"/>
              <a:t>MSc</a:t>
            </a:r>
            <a:r>
              <a:rPr lang="hu-HU" sz="3500" dirty="0" smtClean="0"/>
              <a:t>. diploma 		</a:t>
            </a:r>
          </a:p>
          <a:p>
            <a:r>
              <a:rPr lang="hu-HU" sz="3500" dirty="0" smtClean="0"/>
              <a:t>Vendéglátó és idegenforgalmi szakmenedzser 		</a:t>
            </a:r>
          </a:p>
          <a:p>
            <a:r>
              <a:rPr lang="hu-HU" sz="3500" dirty="0" smtClean="0"/>
              <a:t>Idegenforgalmi szakmenedzser 		</a:t>
            </a:r>
          </a:p>
          <a:p>
            <a:r>
              <a:rPr lang="fr-FR" sz="3500" dirty="0" smtClean="0"/>
              <a:t>Vendéglős 		</a:t>
            </a:r>
          </a:p>
          <a:p>
            <a:r>
              <a:rPr lang="hu-HU" sz="3500" dirty="0" smtClean="0"/>
              <a:t>Vendéglátó szakmenedzser 		</a:t>
            </a:r>
          </a:p>
          <a:p>
            <a:r>
              <a:rPr lang="pt-BR" sz="3500" dirty="0" smtClean="0"/>
              <a:t>Vendéglátásszervező 		</a:t>
            </a:r>
          </a:p>
          <a:p>
            <a:r>
              <a:rPr lang="hu-HU" sz="3500" dirty="0" smtClean="0"/>
              <a:t>Falusi vendéglátó 		</a:t>
            </a:r>
            <a:endParaRPr lang="hu-HU" sz="3500" dirty="0"/>
          </a:p>
        </p:txBody>
      </p:sp>
    </p:spTree>
    <p:extLst>
      <p:ext uri="{BB962C8B-B14F-4D97-AF65-F5344CB8AC3E}">
        <p14:creationId xmlns:p14="http://schemas.microsoft.com/office/powerpoint/2010/main" val="26757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rgbClr val="006600"/>
                </a:solidFill>
                <a:cs typeface="Times New Roman" panose="02020603050405020304" pitchFamily="18" charset="0"/>
              </a:rPr>
              <a:t>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6934"/>
            <a:ext cx="8229600" cy="4839230"/>
          </a:xfrm>
        </p:spPr>
        <p:txBody>
          <a:bodyPr>
            <a:normAutofit lnSpcReduction="10000"/>
          </a:bodyPr>
          <a:lstStyle/>
          <a:p>
            <a:pPr marL="457200" indent="-457200" algn="ctr">
              <a:buAutoNum type="arabicPeriod"/>
            </a:pPr>
            <a:r>
              <a:rPr lang="hu-HU" sz="2400" b="1" dirty="0" smtClean="0"/>
              <a:t>Célterület</a:t>
            </a:r>
          </a:p>
          <a:p>
            <a:pPr marL="0" indent="0" algn="ctr">
              <a:buNone/>
            </a:pPr>
            <a:endParaRPr lang="hu-HU" sz="1500" b="1" dirty="0"/>
          </a:p>
          <a:p>
            <a:pPr algn="just"/>
            <a:r>
              <a:rPr lang="hu-HU" sz="2500" dirty="0" smtClean="0"/>
              <a:t>Az üzleti terv végrehajtását meg kell kezdeni a támogatói okirat kézhezvételét követő 9 hónapon belül</a:t>
            </a:r>
          </a:p>
          <a:p>
            <a:pPr algn="just"/>
            <a:endParaRPr lang="hu-HU" sz="2500" dirty="0" smtClean="0"/>
          </a:p>
          <a:p>
            <a:pPr algn="just"/>
            <a:r>
              <a:rPr lang="hu-HU" sz="2500" dirty="0" smtClean="0"/>
              <a:t>A fejlesztéssel érintett új tevékenységet be kell jegyeztetni az üzleti terv végrehajtásának megkezdése után 6 hónapon belül</a:t>
            </a:r>
          </a:p>
          <a:p>
            <a:pPr algn="just"/>
            <a:endParaRPr lang="hu-HU" sz="2500" dirty="0" smtClean="0"/>
          </a:p>
          <a:p>
            <a:pPr algn="just"/>
            <a:r>
              <a:rPr lang="hu-HU" sz="2500" dirty="0" smtClean="0"/>
              <a:t>A tevékenység bejelentése</a:t>
            </a:r>
            <a:r>
              <a:rPr lang="hu-HU" sz="2500" dirty="0" smtClean="0">
                <a:solidFill>
                  <a:srgbClr val="FF0000"/>
                </a:solidFill>
              </a:rPr>
              <a:t> </a:t>
            </a:r>
            <a:r>
              <a:rPr lang="hu-HU" sz="2500" dirty="0" smtClean="0"/>
              <a:t>utáni hónapban be kell jelenteni a foglalkoztatást és a 2. kifizetési kérelem jóváhagyásáig fenntartani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41936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45068"/>
            <a:ext cx="8229600" cy="53810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b="1" dirty="0"/>
              <a:t>2. </a:t>
            </a:r>
            <a:r>
              <a:rPr lang="hu-HU" b="1" dirty="0" smtClean="0"/>
              <a:t>Célterület</a:t>
            </a:r>
          </a:p>
          <a:p>
            <a:pPr marL="0" indent="0" algn="ctr">
              <a:buNone/>
            </a:pPr>
            <a:endParaRPr lang="hu-HU" sz="2600" b="1" dirty="0"/>
          </a:p>
          <a:p>
            <a:pPr algn="just"/>
            <a:r>
              <a:rPr lang="hu-HU" dirty="0" smtClean="0"/>
              <a:t>Az </a:t>
            </a:r>
            <a:r>
              <a:rPr lang="hu-HU" dirty="0"/>
              <a:t>üzleti terv végrehajtását meg kell kezdeni a támogatói okirat kézhezvételét követő 9 hónapon </a:t>
            </a:r>
            <a:r>
              <a:rPr lang="hu-HU" dirty="0" smtClean="0"/>
              <a:t>belül</a:t>
            </a:r>
          </a:p>
          <a:p>
            <a:pPr marL="0" indent="0" algn="just">
              <a:buNone/>
            </a:pPr>
            <a:endParaRPr lang="hu-HU" sz="1300" dirty="0"/>
          </a:p>
          <a:p>
            <a:pPr algn="just"/>
            <a:r>
              <a:rPr lang="hu-HU" dirty="0"/>
              <a:t>A fejlesztéssel érintett új </a:t>
            </a:r>
            <a:r>
              <a:rPr lang="hu-HU" dirty="0" smtClean="0"/>
              <a:t>tevékenységet be </a:t>
            </a:r>
            <a:r>
              <a:rPr lang="hu-HU" dirty="0"/>
              <a:t>kell jegyeztetni </a:t>
            </a:r>
            <a:r>
              <a:rPr lang="hu-HU" dirty="0" smtClean="0"/>
              <a:t>és az új </a:t>
            </a:r>
            <a:r>
              <a:rPr lang="hu-HU" dirty="0" err="1" smtClean="0"/>
              <a:t>mikrovállalkozást</a:t>
            </a:r>
            <a:r>
              <a:rPr lang="hu-HU" dirty="0" smtClean="0"/>
              <a:t> megalapítani az </a:t>
            </a:r>
            <a:r>
              <a:rPr lang="hu-HU" dirty="0"/>
              <a:t>üzleti terv végrehajtásának megkezdése után 6 hónapon </a:t>
            </a:r>
            <a:r>
              <a:rPr lang="hu-HU" dirty="0" smtClean="0"/>
              <a:t>belül</a:t>
            </a:r>
          </a:p>
          <a:p>
            <a:pPr algn="just"/>
            <a:endParaRPr lang="hu-HU" sz="1300" dirty="0"/>
          </a:p>
          <a:p>
            <a:pPr algn="just"/>
            <a:r>
              <a:rPr lang="hu-HU" dirty="0" smtClean="0"/>
              <a:t>2. kifizetési kérelem benyújtásáig nem haladhatja meg a </a:t>
            </a:r>
            <a:r>
              <a:rPr lang="hu-HU" dirty="0" err="1" smtClean="0"/>
              <a:t>mikrovállalkozás</a:t>
            </a:r>
            <a:r>
              <a:rPr lang="hu-HU" dirty="0" smtClean="0"/>
              <a:t> méretét</a:t>
            </a:r>
          </a:p>
          <a:p>
            <a:pPr algn="just"/>
            <a:endParaRPr lang="hu-HU" sz="1400" dirty="0" smtClean="0"/>
          </a:p>
          <a:p>
            <a:pPr algn="just"/>
            <a:r>
              <a:rPr lang="hu-HU" dirty="0" smtClean="0"/>
              <a:t>2. kifizetési kérelem jóváhagyásának időpontjáig főállásban kell maradni</a:t>
            </a:r>
          </a:p>
          <a:p>
            <a:pPr algn="just"/>
            <a:endParaRPr lang="hu-HU" sz="1400" dirty="0" smtClean="0"/>
          </a:p>
          <a:p>
            <a:pPr algn="just"/>
            <a:r>
              <a:rPr lang="hu-HU" dirty="0"/>
              <a:t>A tevékenység </a:t>
            </a:r>
            <a:r>
              <a:rPr lang="hu-HU" dirty="0" smtClean="0"/>
              <a:t>bejelentése utáni </a:t>
            </a:r>
            <a:r>
              <a:rPr lang="hu-HU" dirty="0"/>
              <a:t>hónapban be kell jelenteni a foglalkoztatást és a 2. kifizetési kérelem jóváhagyásáig fenntartani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33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511</Words>
  <Application>Microsoft Office PowerPoint</Application>
  <PresentationFormat>Diavetítés a képernyőre (4:3 oldalarány)</PresentationFormat>
  <Paragraphs>143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Office Theme</vt:lpstr>
      <vt:lpstr>PowerPoint bemutató</vt:lpstr>
      <vt:lpstr>Célterületek</vt:lpstr>
      <vt:lpstr>Támogatás mértéke</vt:lpstr>
      <vt:lpstr>Jogosultak köre</vt:lpstr>
      <vt:lpstr>Jogosultak köre</vt:lpstr>
      <vt:lpstr>Nem támogatható tevékenységek </vt:lpstr>
      <vt:lpstr>Elfogadható turisztikai szakképesítések listája</vt:lpstr>
      <vt:lpstr>Elvárások</vt:lpstr>
      <vt:lpstr>PowerPoint bemutató</vt:lpstr>
      <vt:lpstr>Mérföldkövek</vt:lpstr>
      <vt:lpstr>Általános tudnivalók</vt:lpstr>
      <vt:lpstr>Tartalmi értékelési szempontok</vt:lpstr>
      <vt:lpstr>Tartalmi értékelési szempontok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Lounge</dc:creator>
  <cp:lastModifiedBy>gep06</cp:lastModifiedBy>
  <cp:revision>86</cp:revision>
  <cp:lastPrinted>2016-02-22T16:05:28Z</cp:lastPrinted>
  <dcterms:created xsi:type="dcterms:W3CDTF">2016-02-22T12:04:38Z</dcterms:created>
  <dcterms:modified xsi:type="dcterms:W3CDTF">2016-10-18T22:30:23Z</dcterms:modified>
</cp:coreProperties>
</file>